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0" r:id="rId4"/>
    <p:sldId id="294" r:id="rId5"/>
    <p:sldId id="293" r:id="rId6"/>
    <p:sldId id="292" r:id="rId7"/>
    <p:sldId id="296" r:id="rId8"/>
    <p:sldId id="295" r:id="rId9"/>
    <p:sldId id="321" r:id="rId10"/>
    <p:sldId id="317" r:id="rId11"/>
    <p:sldId id="316" r:id="rId12"/>
    <p:sldId id="300" r:id="rId13"/>
    <p:sldId id="299" r:id="rId14"/>
    <p:sldId id="320" r:id="rId15"/>
    <p:sldId id="319" r:id="rId16"/>
    <p:sldId id="303" r:id="rId17"/>
    <p:sldId id="314" r:id="rId18"/>
    <p:sldId id="315" r:id="rId19"/>
    <p:sldId id="302" r:id="rId20"/>
    <p:sldId id="306" r:id="rId21"/>
    <p:sldId id="305" r:id="rId22"/>
    <p:sldId id="309" r:id="rId23"/>
    <p:sldId id="308" r:id="rId24"/>
    <p:sldId id="307" r:id="rId25"/>
    <p:sldId id="310" r:id="rId26"/>
    <p:sldId id="311" r:id="rId27"/>
    <p:sldId id="318" r:id="rId28"/>
    <p:sldId id="313" r:id="rId29"/>
    <p:sldId id="312" r:id="rId30"/>
    <p:sldId id="261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93"/>
    <a:srgbClr val="808080"/>
    <a:srgbClr val="A8A6B0"/>
    <a:srgbClr val="0076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Svijetli stil 3 - Isticanje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E13-459E-AB2C-2ED629CA4D6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E13-459E-AB2C-2ED629CA4D6B}"/>
              </c:ext>
            </c:extLst>
          </c:dPt>
          <c:cat>
            <c:strRef>
              <c:f>List1!$B$8:$B$9</c:f>
              <c:strCache>
                <c:ptCount val="2"/>
                <c:pt idx="0">
                  <c:v>Županijski proračun 25,69 %</c:v>
                </c:pt>
                <c:pt idx="1">
                  <c:v>proračunski korisnici 74,31 %</c:v>
                </c:pt>
              </c:strCache>
            </c:strRef>
          </c:cat>
          <c:val>
            <c:numRef>
              <c:f>List1!$C$8:$C$9</c:f>
              <c:numCache>
                <c:formatCode>#,##0.00</c:formatCode>
                <c:ptCount val="2"/>
                <c:pt idx="0">
                  <c:v>35299867.460000001</c:v>
                </c:pt>
                <c:pt idx="1">
                  <c:v>102095615.88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E13-459E-AB2C-2ED629CA4D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/>
        <a:lstStyle/>
        <a:p>
          <a:pPr>
            <a:defRPr sz="1200" b="0" i="0" u="none" strike="noStrike" baseline="0">
              <a:solidFill>
                <a:srgbClr val="333333"/>
              </a:solidFill>
              <a:latin typeface="+mn-lt"/>
              <a:ea typeface="Calibri"/>
              <a:cs typeface="Times New Roman" panose="02020603050405020304" pitchFamily="18" charset="0"/>
            </a:defRPr>
          </a:pPr>
          <a:endParaRPr lang="sr-Latn-R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sr-Latn-R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636834340777825"/>
          <c:y val="0.32740053188715651"/>
          <c:w val="0.56139054207870009"/>
          <c:h val="0.54534610326027122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9D3-4972-BF14-E155A35975E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9D3-4972-BF14-E155A35975E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09D3-4972-BF14-E155A35975E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09D3-4972-BF14-E155A35975E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09D3-4972-BF14-E155A35975E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09D3-4972-BF14-E155A35975E8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09D3-4972-BF14-E155A35975E8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09D3-4972-BF14-E155A35975E8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09D3-4972-BF14-E155A35975E8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09D3-4972-BF14-E155A35975E8}"/>
              </c:ext>
            </c:extLst>
          </c:dPt>
          <c:dLbls>
            <c:dLbl>
              <c:idx val="0"/>
              <c:layout>
                <c:manualLayout>
                  <c:x val="0.11100766949585834"/>
                  <c:y val="-0.107652949845654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9D3-4972-BF14-E155A35975E8}"/>
                </c:ext>
              </c:extLst>
            </c:dLbl>
            <c:dLbl>
              <c:idx val="1"/>
              <c:layout>
                <c:manualLayout>
                  <c:x val="0.16378681911812065"/>
                  <c:y val="-8.130192250500985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9D3-4972-BF14-E155A35975E8}"/>
                </c:ext>
              </c:extLst>
            </c:dLbl>
            <c:dLbl>
              <c:idx val="2"/>
              <c:layout>
                <c:manualLayout>
                  <c:x val="-3.0174467911497835E-2"/>
                  <c:y val="0.35032129764224229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Times New Roman" panose="02020603050405020304" pitchFamily="18" charset="0"/>
                    </a:defRPr>
                  </a:pPr>
                  <a:endParaRPr lang="sr-Latn-R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816571746194498"/>
                      <c:h val="0.1331861662987490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09D3-4972-BF14-E155A35975E8}"/>
                </c:ext>
              </c:extLst>
            </c:dLbl>
            <c:dLbl>
              <c:idx val="3"/>
              <c:layout>
                <c:manualLayout>
                  <c:x val="-6.9526230949716883E-2"/>
                  <c:y val="0.21735507558554829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9D3-4972-BF14-E155A35975E8}"/>
                </c:ext>
              </c:extLst>
            </c:dLbl>
            <c:dLbl>
              <c:idx val="4"/>
              <c:layout>
                <c:manualLayout>
                  <c:x val="-9.4539403498385868E-2"/>
                  <c:y val="-1.6198014958684347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9D3-4972-BF14-E155A35975E8}"/>
                </c:ext>
              </c:extLst>
            </c:dLbl>
            <c:dLbl>
              <c:idx val="5"/>
              <c:layout>
                <c:manualLayout>
                  <c:x val="-0.16829126653512927"/>
                  <c:y val="-0.16619454071947326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9D3-4972-BF14-E155A35975E8}"/>
                </c:ext>
              </c:extLst>
            </c:dLbl>
            <c:dLbl>
              <c:idx val="6"/>
              <c:layout>
                <c:manualLayout>
                  <c:x val="-0.14584211864929075"/>
                  <c:y val="-0.11520521636172111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9D3-4972-BF14-E155A35975E8}"/>
                </c:ext>
              </c:extLst>
            </c:dLbl>
            <c:dLbl>
              <c:idx val="7"/>
              <c:layout>
                <c:manualLayout>
                  <c:x val="4.2583904284691623E-2"/>
                  <c:y val="-0.2057060683716473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9D3-4972-BF14-E155A35975E8}"/>
                </c:ext>
              </c:extLst>
            </c:dLbl>
            <c:dLbl>
              <c:idx val="8"/>
              <c:layout>
                <c:manualLayout>
                  <c:x val="0.27870021655110833"/>
                  <c:y val="-0.20285730953005301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Times New Roman" panose="02020603050405020304" pitchFamily="18" charset="0"/>
                    </a:defRPr>
                  </a:pPr>
                  <a:endParaRPr lang="sr-Latn-R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790929300522472"/>
                      <c:h val="0.1431103057052566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1-09D3-4972-BF14-E155A35975E8}"/>
                </c:ext>
              </c:extLst>
            </c:dLbl>
            <c:dLbl>
              <c:idx val="9"/>
              <c:layout>
                <c:manualLayout>
                  <c:x val="0.19950056678944644"/>
                  <c:y val="-6.900372552768652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09D3-4972-BF14-E155A35975E8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bestFit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'PRIHODI -godišnji'!$S$18:$S$26</c:f>
              <c:strCache>
                <c:ptCount val="9"/>
                <c:pt idx="0">
                  <c:v>Prihodi od poreza</c:v>
                </c:pt>
                <c:pt idx="1">
                  <c:v>Pomoći iz inozemstva i od subjekata unutar općeg proračuna</c:v>
                </c:pt>
                <c:pt idx="2">
                  <c:v>Prihodi od imovine</c:v>
                </c:pt>
                <c:pt idx="3">
                  <c:v>Prihodi od upravnih i administrativnih pristojbi, pristojbi po posebnim propisima i naknada</c:v>
                </c:pt>
                <c:pt idx="4">
                  <c:v>Prihodi od prodaje proizvoda i robe te pruženih usluga, prihodi od donacija te povrati po protestiranim jamstvima</c:v>
                </c:pt>
                <c:pt idx="5">
                  <c:v>Prihodi iz nadležnog proračuna i od HZZO-a temeljem ugovornih obveza</c:v>
                </c:pt>
                <c:pt idx="6">
                  <c:v>Kazne, upravne mjere i ostali prihodi</c:v>
                </c:pt>
                <c:pt idx="7">
                  <c:v>Prihodi od prodaje nefinancijske imovine</c:v>
                </c:pt>
                <c:pt idx="8">
                  <c:v>Primici od financijske imovine i zaduživanja</c:v>
                </c:pt>
              </c:strCache>
            </c:strRef>
          </c:cat>
          <c:val>
            <c:numRef>
              <c:f>'PRIHODI -godišnji'!$T$18:$T$26</c:f>
              <c:numCache>
                <c:formatCode>#,##0.00</c:formatCode>
                <c:ptCount val="9"/>
                <c:pt idx="0">
                  <c:v>22232231.619999997</c:v>
                </c:pt>
                <c:pt idx="1">
                  <c:v>82925991.10999997</c:v>
                </c:pt>
                <c:pt idx="2">
                  <c:v>673956.38</c:v>
                </c:pt>
                <c:pt idx="3">
                  <c:v>5344217.0200000005</c:v>
                </c:pt>
                <c:pt idx="4">
                  <c:v>2564783.7899999996</c:v>
                </c:pt>
                <c:pt idx="5">
                  <c:v>23280733.120000001</c:v>
                </c:pt>
                <c:pt idx="6">
                  <c:v>189323.11</c:v>
                </c:pt>
                <c:pt idx="7">
                  <c:v>168330.18999999997</c:v>
                </c:pt>
                <c:pt idx="8">
                  <c:v>15917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09D3-4972-BF14-E155A35975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"/>
      <c:hPercent val="100"/>
      <c:rotY val="18"/>
      <c:depthPercent val="100"/>
      <c:rAngAx val="0"/>
    </c:view3D>
    <c:floor>
      <c:thickness val="0"/>
      <c:spPr>
        <a:solidFill>
          <a:schemeClr val="bg1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solidFill>
          <a:schemeClr val="bg1"/>
        </a:solidFill>
        <a:ln w="12700">
          <a:solidFill>
            <a:srgbClr val="808080"/>
          </a:solidFill>
          <a:prstDash val="solid"/>
        </a:ln>
      </c:spPr>
    </c:sideWall>
    <c:backWall>
      <c:thickness val="0"/>
      <c:spPr>
        <a:solidFill>
          <a:schemeClr val="bg1"/>
        </a:solidFill>
        <a:ln w="12700">
          <a:solidFill>
            <a:srgbClr val="80808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4.4792665929172013E-2"/>
          <c:y val="4.065321103079677E-2"/>
          <c:w val="0.85957601453664445"/>
          <c:h val="0.81420273871049909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'PRIHODI -godišnji'!$T$36</c:f>
              <c:strCache>
                <c:ptCount val="1"/>
                <c:pt idx="0">
                  <c:v>1.-6.2025.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-2.4253114320361591E-2"/>
                  <c:y val="5.89796520200519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315-4EA8-B8F2-4831AA31C42F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'PRIHODI -godišnji'!$S$38:$S$39</c:f>
              <c:strCache>
                <c:ptCount val="2"/>
                <c:pt idx="0">
                  <c:v>porez na dohodak</c:v>
                </c:pt>
                <c:pt idx="1">
                  <c:v>ostali porezni prihodi</c:v>
                </c:pt>
              </c:strCache>
            </c:strRef>
          </c:cat>
          <c:val>
            <c:numRef>
              <c:f>'PRIHODI -godišnji'!$T$38:$T$39</c:f>
              <c:numCache>
                <c:formatCode>#,##0.00_ ;\-#,##0.00\ </c:formatCode>
                <c:ptCount val="2"/>
                <c:pt idx="0">
                  <c:v>17462275.800000001</c:v>
                </c:pt>
                <c:pt idx="1">
                  <c:v>1290334.69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15-4EA8-B8F2-4831AA31C42F}"/>
            </c:ext>
          </c:extLst>
        </c:ser>
        <c:ser>
          <c:idx val="1"/>
          <c:order val="1"/>
          <c:tx>
            <c:strRef>
              <c:f>'PRIHODI -godišnji'!$U$36</c:f>
              <c:strCache>
                <c:ptCount val="1"/>
                <c:pt idx="0">
                  <c:v>1.-6.2026.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4.18917429169881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315-4EA8-B8F2-4831AA31C42F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'PRIHODI -godišnji'!$S$38:$S$39</c:f>
              <c:strCache>
                <c:ptCount val="2"/>
                <c:pt idx="0">
                  <c:v>porez na dohodak</c:v>
                </c:pt>
                <c:pt idx="1">
                  <c:v>ostali porezni prihodi</c:v>
                </c:pt>
              </c:strCache>
            </c:strRef>
          </c:cat>
          <c:val>
            <c:numRef>
              <c:f>'PRIHODI -godišnji'!$U$38:$U$39</c:f>
              <c:numCache>
                <c:formatCode>#,##0.00_ ;\-#,##0.00\ </c:formatCode>
                <c:ptCount val="2"/>
                <c:pt idx="0">
                  <c:v>20802157.879999999</c:v>
                </c:pt>
                <c:pt idx="1">
                  <c:v>1430073.74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315-4EA8-B8F2-4831AA31C4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78625128"/>
        <c:axId val="778628656"/>
        <c:axId val="122858984"/>
      </c:bar3DChart>
      <c:catAx>
        <c:axId val="7786251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sr-Latn-RS"/>
          </a:p>
        </c:txPr>
        <c:crossAx val="778628656"/>
        <c:crosses val="autoZero"/>
        <c:auto val="1"/>
        <c:lblAlgn val="ctr"/>
        <c:lblOffset val="100"/>
        <c:tickLblSkip val="1"/>
        <c:tickMarkSkip val="1"/>
        <c:noMultiLvlLbl val="1"/>
      </c:catAx>
      <c:valAx>
        <c:axId val="778628656"/>
        <c:scaling>
          <c:orientation val="minMax"/>
        </c:scaling>
        <c:delete val="1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#,##0.00_ ;\-#,##0.00\ " sourceLinked="1"/>
        <c:majorTickMark val="out"/>
        <c:minorTickMark val="none"/>
        <c:tickLblPos val="nextTo"/>
        <c:crossAx val="778625128"/>
        <c:crosses val="autoZero"/>
        <c:crossBetween val="between"/>
      </c:valAx>
      <c:serAx>
        <c:axId val="122858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 rot="120000" vert="horz" anchor="b" anchorCtr="0"/>
          <a:lstStyle/>
          <a:p>
            <a:pPr>
              <a:defRPr/>
            </a:pPr>
            <a:endParaRPr lang="sr-Latn-RS"/>
          </a:p>
        </c:txPr>
        <c:crossAx val="778628656"/>
        <c:crosses val="autoZero"/>
        <c:tickMarkSkip val="1"/>
      </c:serAx>
      <c:spPr>
        <a:solidFill>
          <a:schemeClr val="bg1"/>
        </a:solidFill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sr-Latn-R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E0E-4023-B3AB-4A07CAB4F20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E0E-4023-B3AB-4A07CAB4F206}"/>
              </c:ext>
            </c:extLst>
          </c:dPt>
          <c:cat>
            <c:strRef>
              <c:f>List1!$B$8:$B$9</c:f>
              <c:strCache>
                <c:ptCount val="2"/>
                <c:pt idx="0">
                  <c:v>Županijski proračun 25,75 %</c:v>
                </c:pt>
                <c:pt idx="1">
                  <c:v>proračunski korisnici 74,25%</c:v>
                </c:pt>
              </c:strCache>
            </c:strRef>
          </c:cat>
          <c:val>
            <c:numRef>
              <c:f>List1!$C$8:$C$9</c:f>
              <c:numCache>
                <c:formatCode>#,##0.00</c:formatCode>
                <c:ptCount val="2"/>
                <c:pt idx="0">
                  <c:v>35286703.859999999</c:v>
                </c:pt>
                <c:pt idx="1">
                  <c:v>101729974.23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E0E-4023-B3AB-4A07CAB4F2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/>
        <a:lstStyle/>
        <a:p>
          <a:pPr>
            <a:defRPr sz="1200" b="0" i="0" u="none" strike="noStrike" baseline="0">
              <a:solidFill>
                <a:srgbClr val="333333"/>
              </a:solidFill>
              <a:latin typeface="Calibri"/>
              <a:ea typeface="Calibri"/>
              <a:cs typeface="Calibri"/>
            </a:defRPr>
          </a:pPr>
          <a:endParaRPr lang="sr-Latn-R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sr-Latn-R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List1!$B$44:$B$52</c:f>
              <c:strCache>
                <c:ptCount val="9"/>
                <c:pt idx="0">
                  <c:v>Rashodi za zaposlene</c:v>
                </c:pt>
                <c:pt idx="1">
                  <c:v>Materijalni rashodi</c:v>
                </c:pt>
                <c:pt idx="2">
                  <c:v>Financijski rashodi</c:v>
                </c:pt>
                <c:pt idx="3">
                  <c:v>Subvencije</c:v>
                </c:pt>
                <c:pt idx="4">
                  <c:v>Pomoći dane u inozemstvo i unutar općeg proračuna</c:v>
                </c:pt>
                <c:pt idx="5">
                  <c:v>Naknade građanima i kućanstvima na temelju osiguranja i druge naknade</c:v>
                </c:pt>
                <c:pt idx="6">
                  <c:v>Rashodi za donacije, kazne, naknade šteta i kapitalne pomoći</c:v>
                </c:pt>
                <c:pt idx="7">
                  <c:v>Rashodi za nabavu nefinancijske imovine</c:v>
                </c:pt>
                <c:pt idx="8">
                  <c:v>Izdaci za financijsku imovinu i otplate zajmova</c:v>
                </c:pt>
              </c:strCache>
            </c:strRef>
          </c:cat>
          <c:val>
            <c:numRef>
              <c:f>List1!$C$44:$C$52</c:f>
              <c:numCache>
                <c:formatCode>#,##0.00</c:formatCode>
                <c:ptCount val="9"/>
                <c:pt idx="0">
                  <c:v>100056550.08</c:v>
                </c:pt>
                <c:pt idx="1">
                  <c:v>24413144.609999999</c:v>
                </c:pt>
                <c:pt idx="2">
                  <c:v>116785.8</c:v>
                </c:pt>
                <c:pt idx="3">
                  <c:v>1306001.9099999999</c:v>
                </c:pt>
                <c:pt idx="4">
                  <c:v>529824.34</c:v>
                </c:pt>
                <c:pt idx="5">
                  <c:v>1376090.62</c:v>
                </c:pt>
                <c:pt idx="6">
                  <c:v>2492122.98</c:v>
                </c:pt>
                <c:pt idx="7">
                  <c:v>5721096.5499999998</c:v>
                </c:pt>
                <c:pt idx="8">
                  <c:v>1005061.2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05-46B4-8A04-AE2DAC3788A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606901960"/>
        <c:axId val="606902320"/>
      </c:barChart>
      <c:catAx>
        <c:axId val="6069019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606902320"/>
        <c:crosses val="autoZero"/>
        <c:auto val="1"/>
        <c:lblAlgn val="ctr"/>
        <c:lblOffset val="100"/>
        <c:noMultiLvlLbl val="0"/>
      </c:catAx>
      <c:valAx>
        <c:axId val="606902320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606901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DC139-5FB2-15BE-654A-5BC662FE1B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2B2A19-3728-FDEB-1890-D4F46D1591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1FCA5F-96C5-FDA8-5CB1-AAC77958A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8E440-4B30-C95F-CC9C-A3AA1B32E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7E2E86-D14C-1179-3149-745C88ABB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474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15CA8-62BA-4E55-F9AA-3AED0FA29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FAA20D-3B69-2078-D982-F5EF5819E6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5DAAA6-ED3F-8CE0-AE25-05B9EB9C6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7EF0A-C706-8C5D-376B-92D085381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371B5B-C623-7F52-D6F1-CFBB5F41F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091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99321-4483-8E97-A716-C8FC57880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ADE34E-0609-B156-7ED6-0A01D986B2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ED2B4-2A9E-5566-B4D0-A1BAEB1B2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880AC-9FCE-4D5C-B0E3-6CEB89C0A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76FEDF-2BC3-071D-6CB6-52C23C286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28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9CB5A-CBC9-5101-228C-8C6FB512B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EF50BF-A2FA-3F12-08A6-12DF63F1BB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3F0297-118C-6A34-6B56-F851AED9D6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750FF5-5277-A1F9-B0C6-4203AF83B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D2FD28-3D54-23FC-0FD7-EA5A5A256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1B65C8-332E-8A6A-805E-FCBDE9C1C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852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988A7-C88F-BB6E-58E2-308BBD495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60CD9F-42C5-780B-7CD8-07D0473828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769E5E-9589-4725-979D-B60CDFA12B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73C4D6-D231-2C06-94A9-6A19E58804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C4FBE9-DD7D-6FC3-F7F6-A8FA6D29AF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5A2D33-7DFB-B947-9E8D-D699931CA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EB6BE2-8148-B8B5-DA6A-0E6D14785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9C715B-3A93-C588-396D-995DCB8FA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141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CD1E7-9AC8-E440-B079-DFFB5AFE1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E4958A-E42B-07BD-5567-75B110984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61E074-041F-28E9-F453-D235CF4DC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6E1795-4E90-3A11-E8D7-CD0E6B740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006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E0CFE9-5851-784B-E8F8-9A3D25889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BC5B66-2168-3A2D-F453-A74335660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C3EA39-7E29-3811-753F-EE03FAA65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719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D20EA-2ECD-E1FC-68F4-127E5165B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FCED85-8160-9559-59BE-C850E0F09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844806-6F81-94E7-3882-7EEA24B44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FF6C2C-49CF-7D55-C674-7B368CB63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A601D0-87FB-D033-D4BE-058B43713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B6F3F3-2131-EBC9-7B76-E3E811907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455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391B0-CB69-D9F1-677C-28A34A4A6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1AB4D7-29C0-9D61-919E-BA8E5C94C2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A27B40-D6A1-7580-5728-BE1781180F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27AC27-6D5D-504F-81F6-0FC84295A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AFF9C9-CF8C-0E0E-DB63-51459C06B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2CFABA-AF83-EB33-B21E-870DEF4AA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654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00456-3F31-32E4-2238-753B6FE3D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70A84D-8DCF-30AE-15CE-C0F2FF2C97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E18D5B-04EE-3C4B-28B7-071118FEF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BBA9C-2642-CFCC-07AD-E1FBDE582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3535E0-26D1-95DE-B2A5-FA7FD97CD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770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316000-AD6D-0DA4-C707-4EEFBC8AFF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7F3AE8-C3BF-493C-038A-5E4EDD4202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C6E754-9EC9-CCAB-07BC-A57EAC397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AAD050-23A6-8C94-F543-2DF082BCB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FAFF8-4BAE-CBC7-DF15-6891F8DFE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011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E2599D-776F-B6CE-360B-7C99005BE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DB2AE6-E3BC-45A5-CE22-FEDC538186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D8F475-E92D-58D9-8ABC-047E75857B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03CC5-DED5-4EB7-AD76-A2BB78D347E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78882C-5375-1CB6-608F-746DE909CC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8DE5A6-2C4F-DAA5-23D3-68BCE44175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253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bz.hr/index.php/proracun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1240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70C4C-4A1F-1EF1-E11B-1CD2B581A6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8462" y="2357306"/>
            <a:ext cx="8942664" cy="355772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POLUGODIŠNJI IZVJEŠTAJ O IZVRŠENJU PRORAČUNA OSJEČKO-BARANJSKE ŽUPANIJE ZA 202</a:t>
            </a:r>
            <a:r>
              <a:rPr lang="hr-HR" sz="3200" dirty="0">
                <a:solidFill>
                  <a:schemeClr val="accent1">
                    <a:lumMod val="75000"/>
                  </a:schemeClr>
                </a:solidFill>
              </a:rPr>
              <a:t>6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. GODINU</a:t>
            </a:r>
            <a:br>
              <a:rPr lang="en-US" sz="3200" b="1" dirty="0"/>
            </a:br>
            <a:endParaRPr lang="hr-HR" sz="3200" b="1" dirty="0"/>
          </a:p>
          <a:p>
            <a:pPr marL="0" indent="0">
              <a:buNone/>
            </a:pPr>
            <a:br>
              <a:rPr lang="en-US" sz="3200" b="1" dirty="0"/>
            </a:br>
            <a:r>
              <a:rPr lang="en-US" sz="3200" b="1" dirty="0"/>
              <a:t>	</a:t>
            </a:r>
            <a:r>
              <a:rPr lang="en-US" b="1" dirty="0"/>
              <a:t>                               </a:t>
            </a:r>
            <a:r>
              <a:rPr lang="hr-HR" b="1" dirty="0"/>
              <a:t>          </a:t>
            </a:r>
            <a:r>
              <a:rPr lang="en-US" b="1" dirty="0"/>
              <a:t>      </a:t>
            </a:r>
            <a:r>
              <a:rPr lang="hr-HR" b="1" dirty="0"/>
              <a:t>    </a:t>
            </a:r>
            <a:r>
              <a:rPr lang="en-US" b="1" dirty="0"/>
              <a:t>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- VODIČ ZA GRAĐANE -</a:t>
            </a:r>
          </a:p>
        </p:txBody>
      </p:sp>
    </p:spTree>
    <p:extLst>
      <p:ext uri="{BB962C8B-B14F-4D97-AF65-F5344CB8AC3E}">
        <p14:creationId xmlns:p14="http://schemas.microsoft.com/office/powerpoint/2010/main" val="1199758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2631" y="439913"/>
            <a:ext cx="9759892" cy="1325563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IZVJEŠTAJ O IZVRŠENJU PRORAČUNA</a:t>
            </a:r>
            <a:b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3200" dirty="0"/>
          </a:p>
        </p:txBody>
      </p:sp>
      <p:sp>
        <p:nvSpPr>
          <p:cNvPr id="7" name="Rezervirano mjesto sadržaja 2">
            <a:extLst>
              <a:ext uri="{FF2B5EF4-FFF2-40B4-BE49-F238E27FC236}">
                <a16:creationId xmlns:a16="http://schemas.microsoft.com/office/drawing/2014/main" id="{2A8F5BAF-6A5B-C31A-5CDC-F33A43DCC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8005" y="1360386"/>
            <a:ext cx="9378892" cy="4293396"/>
          </a:xfrm>
        </p:spPr>
        <p:txBody>
          <a:bodyPr/>
          <a:lstStyle/>
          <a:p>
            <a:pPr algn="just"/>
            <a:r>
              <a:rPr lang="hr-HR" sz="2400" dirty="0">
                <a:cs typeface="Times New Roman" panose="02020603050405020304" pitchFamily="18" charset="0"/>
              </a:rPr>
              <a:t>Donosi podatke o ostvarenju prihoda i primitaka te </a:t>
            </a:r>
            <a:r>
              <a:rPr lang="hr-HR" sz="2400" dirty="0">
                <a:ea typeface="+mj-ea"/>
                <a:cs typeface="Calibri" panose="020F0502020204030204" pitchFamily="34" charset="0"/>
              </a:rPr>
              <a:t>izvršenju</a:t>
            </a:r>
            <a:r>
              <a:rPr lang="hr-HR" sz="2400" dirty="0">
                <a:cs typeface="Times New Roman" panose="02020603050405020304" pitchFamily="18" charset="0"/>
              </a:rPr>
              <a:t> rashoda i izdataka, ali pruža i dodatne informacije o financijskom položaju proračuna i njegovih proračunskih korisnika te uspješnosti izvršenja postavljenih ciljeva.</a:t>
            </a:r>
          </a:p>
          <a:p>
            <a:pPr marL="0" indent="0">
              <a:buNone/>
            </a:pPr>
            <a:endParaRPr lang="hr-HR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Pravokutnik: zaobljeni kutovi 7">
            <a:extLst>
              <a:ext uri="{FF2B5EF4-FFF2-40B4-BE49-F238E27FC236}">
                <a16:creationId xmlns:a16="http://schemas.microsoft.com/office/drawing/2014/main" id="{C6CDB7BC-7BF1-2E43-DD33-4C0A3974BFD1}"/>
              </a:ext>
            </a:extLst>
          </p:cNvPr>
          <p:cNvSpPr/>
          <p:nvPr/>
        </p:nvSpPr>
        <p:spPr>
          <a:xfrm rot="420000">
            <a:off x="4475816" y="3368099"/>
            <a:ext cx="1480761" cy="653894"/>
          </a:xfrm>
          <a:prstGeom prst="roundRect">
            <a:avLst>
              <a:gd name="adj" fmla="val 2181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/>
              <a:t>PRIMICI</a:t>
            </a:r>
          </a:p>
        </p:txBody>
      </p:sp>
      <p:sp>
        <p:nvSpPr>
          <p:cNvPr id="9" name="Pravokutnik: zaobljeni kutovi 8">
            <a:extLst>
              <a:ext uri="{FF2B5EF4-FFF2-40B4-BE49-F238E27FC236}">
                <a16:creationId xmlns:a16="http://schemas.microsoft.com/office/drawing/2014/main" id="{7B094179-F0F9-FBA9-FCD4-E43C7BC0BE69}"/>
              </a:ext>
            </a:extLst>
          </p:cNvPr>
          <p:cNvSpPr/>
          <p:nvPr/>
        </p:nvSpPr>
        <p:spPr>
          <a:xfrm rot="420000">
            <a:off x="6024765" y="3586511"/>
            <a:ext cx="1522934" cy="6488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/>
              <a:t>IZDACI</a:t>
            </a:r>
          </a:p>
        </p:txBody>
      </p:sp>
      <p:sp>
        <p:nvSpPr>
          <p:cNvPr id="10" name="Pravokutnik: zaobljeni kutovi 9">
            <a:extLst>
              <a:ext uri="{FF2B5EF4-FFF2-40B4-BE49-F238E27FC236}">
                <a16:creationId xmlns:a16="http://schemas.microsoft.com/office/drawing/2014/main" id="{D6A2B7D7-BEAB-A105-A0FD-D208FA91EB67}"/>
              </a:ext>
            </a:extLst>
          </p:cNvPr>
          <p:cNvSpPr/>
          <p:nvPr/>
        </p:nvSpPr>
        <p:spPr>
          <a:xfrm rot="420000">
            <a:off x="4381259" y="4132077"/>
            <a:ext cx="1486639" cy="5614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/>
              <a:t>PRIHODI</a:t>
            </a:r>
          </a:p>
        </p:txBody>
      </p:sp>
      <p:sp>
        <p:nvSpPr>
          <p:cNvPr id="11" name="Pravokutnik: zaobljeni kutovi 10">
            <a:extLst>
              <a:ext uri="{FF2B5EF4-FFF2-40B4-BE49-F238E27FC236}">
                <a16:creationId xmlns:a16="http://schemas.microsoft.com/office/drawing/2014/main" id="{FEF4480C-8760-9115-1E08-74914CD978D3}"/>
              </a:ext>
            </a:extLst>
          </p:cNvPr>
          <p:cNvSpPr/>
          <p:nvPr/>
        </p:nvSpPr>
        <p:spPr>
          <a:xfrm rot="420000">
            <a:off x="5972360" y="4332399"/>
            <a:ext cx="1488098" cy="5688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/>
              <a:t>RASHODI</a:t>
            </a:r>
          </a:p>
        </p:txBody>
      </p:sp>
      <p:sp>
        <p:nvSpPr>
          <p:cNvPr id="12" name="Pravokutnik 11">
            <a:extLst>
              <a:ext uri="{FF2B5EF4-FFF2-40B4-BE49-F238E27FC236}">
                <a16:creationId xmlns:a16="http://schemas.microsoft.com/office/drawing/2014/main" id="{8345B75E-2DA1-A586-1FC4-2BA047B6CC36}"/>
              </a:ext>
            </a:extLst>
          </p:cNvPr>
          <p:cNvSpPr/>
          <p:nvPr/>
        </p:nvSpPr>
        <p:spPr>
          <a:xfrm rot="420000">
            <a:off x="4309434" y="4904690"/>
            <a:ext cx="3083643" cy="170138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  <a:alpha val="90000"/>
              </a:schemeClr>
            </a:solidFill>
          </a:ln>
        </p:spPr>
        <p:style>
          <a:lnRef idx="2">
            <a:scrgbClr r="0" g="0" b="0"/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hr-HR"/>
          </a:p>
        </p:txBody>
      </p:sp>
      <p:sp>
        <p:nvSpPr>
          <p:cNvPr id="13" name="Jednakokračni trokut 12">
            <a:extLst>
              <a:ext uri="{FF2B5EF4-FFF2-40B4-BE49-F238E27FC236}">
                <a16:creationId xmlns:a16="http://schemas.microsoft.com/office/drawing/2014/main" id="{DF7A6F3D-16D9-8D8C-C666-50DC2EBCA731}"/>
              </a:ext>
            </a:extLst>
          </p:cNvPr>
          <p:cNvSpPr/>
          <p:nvPr/>
        </p:nvSpPr>
        <p:spPr>
          <a:xfrm>
            <a:off x="5557323" y="5105047"/>
            <a:ext cx="433580" cy="399060"/>
          </a:xfrm>
          <a:prstGeom prst="triangle">
            <a:avLst/>
          </a:prstGeom>
          <a:ln>
            <a:solidFill>
              <a:schemeClr val="accent2">
                <a:lumMod val="60000"/>
                <a:lumOff val="40000"/>
                <a:alpha val="90000"/>
              </a:schemeClr>
            </a:solidFill>
          </a:ln>
        </p:spPr>
        <p:style>
          <a:lnRef idx="2">
            <a:scrgbClr r="0" g="0" b="0"/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4716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8307" y="390292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ZAKONSKA OSNOVA ZA IZRADU IZVJEŠTAJA O IZVRŠENJU </a:t>
            </a:r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PRORAČUNA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41B3A50-553E-FE37-5CC2-F6D3588338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913913"/>
            <a:ext cx="9286438" cy="3724275"/>
          </a:xfrm>
        </p:spPr>
        <p:txBody>
          <a:bodyPr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Zakon o proračunu ("Narodne novine" broj 144/21.),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Pravilnik o polugodišnjem i godišnjem izvještaju o izvršenju proračuna  i financijskog plana ("Narodne novine" broj 85/23.),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hr-H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Pravilnik o financijskom izvještavanju u proračunskom računovodstvu ("Narodne novine" broj 37/22., 52/25. i 156/25.) </a:t>
            </a:r>
            <a:endParaRPr kumimoji="0" lang="hr-HR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Pravilnik o proračunskom računovodstvu i Računskom planu („Narodne novine„ broj 158/23. i 154/24.)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None/>
              <a:tabLst/>
              <a:defRPr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79625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SADRŽAJ POLUGODIŠNJEG IZVJEŠTAJA O IZVRŠENJU PRORAČUNA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2D8D745-F859-EA3C-1E7B-4ECDD0081D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690688"/>
            <a:ext cx="9392461" cy="4224337"/>
          </a:xfrm>
        </p:spPr>
        <p:txBody>
          <a:bodyPr>
            <a:normAutofit fontScale="85000" lnSpcReduction="20000"/>
          </a:bodyPr>
          <a:lstStyle/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+mj-lt"/>
              <a:buAutoNum type="arabicPeriod"/>
              <a:tabLst/>
              <a:defRPr/>
            </a:pPr>
            <a:r>
              <a:rPr lang="hr-HR" sz="31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kumimoji="0" lang="hr-HR" sz="31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pći</a:t>
            </a:r>
            <a:r>
              <a:rPr kumimoji="0" lang="hr-HR" sz="3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dio </a:t>
            </a:r>
            <a:r>
              <a:rPr kumimoji="0" lang="hr-HR" sz="3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koji čine: sažetak Računa prihoda i rashoda i Računa financiranja, Račun prihoda i rashoda i Račun financiranja,</a:t>
            </a:r>
          </a:p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+mj-lt"/>
              <a:buAutoNum type="arabicPeriod"/>
              <a:tabLst/>
              <a:defRPr/>
            </a:pPr>
            <a:r>
              <a:rPr lang="hr-HR" sz="31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kumimoji="0" lang="hr-HR" sz="31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osebni</a:t>
            </a:r>
            <a:r>
              <a:rPr kumimoji="0" lang="hr-HR" sz="3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dio </a:t>
            </a:r>
            <a:r>
              <a:rPr kumimoji="0" lang="hr-HR" sz="3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koji čine: izvještaj po organizacijskoj i programskoj klasifikaciji,</a:t>
            </a:r>
          </a:p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+mj-lt"/>
              <a:buAutoNum type="arabicPeriod"/>
              <a:tabLst/>
              <a:defRPr/>
            </a:pPr>
            <a:r>
              <a:rPr kumimoji="0" lang="hr-HR" sz="3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Obrazloženje</a:t>
            </a:r>
            <a:r>
              <a:rPr kumimoji="0" lang="hr-HR" sz="3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ostvarenja prihoda i rashoda, primitaka i izdataka u izvještajnom razdoblju te prikaza ostvarenog manjka odnosno viška proračuna te </a:t>
            </a:r>
          </a:p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+mj-lt"/>
              <a:buAutoNum type="arabicPeriod"/>
              <a:tabLst/>
              <a:defRPr/>
            </a:pPr>
            <a:r>
              <a:rPr kumimoji="0" lang="hr-HR" sz="3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Posebne izvještaje:</a:t>
            </a:r>
          </a:p>
          <a:p>
            <a:pPr algn="just" defTabSz="457200" fontAlgn="base">
              <a:lnSpc>
                <a:spcPct val="100000"/>
              </a:lnSpc>
              <a:buClr>
                <a:srgbClr val="0F6FC6"/>
              </a:buClr>
              <a:defRPr/>
            </a:pPr>
            <a:r>
              <a:rPr kumimoji="0" lang="hr-HR" sz="2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izvještaj o zaduživanju na domaćem i stranom tržištu novca i kapitala,</a:t>
            </a:r>
          </a:p>
          <a:p>
            <a:pPr algn="just" defTabSz="457200" fontAlgn="base">
              <a:lnSpc>
                <a:spcPct val="100000"/>
              </a:lnSpc>
              <a:buClr>
                <a:srgbClr val="0F6FC6"/>
              </a:buClr>
              <a:defRPr/>
            </a:pPr>
            <a:r>
              <a:rPr kumimoji="0" lang="hr-HR" sz="2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izvještaj o korištenju proračunske zalihe,</a:t>
            </a:r>
          </a:p>
          <a:p>
            <a:pPr algn="just" defTabSz="457200" fontAlgn="base">
              <a:lnSpc>
                <a:spcPct val="100000"/>
              </a:lnSpc>
              <a:buClr>
                <a:srgbClr val="0F6FC6"/>
              </a:buClr>
              <a:defRPr/>
            </a:pPr>
            <a:r>
              <a:rPr kumimoji="0" lang="hr-HR" sz="2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izvještaj o danim državnim jamstvima i izdacima po državnim jamstvima</a:t>
            </a:r>
            <a:r>
              <a:rPr lang="hr-HR" sz="23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hr-HR" sz="2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898422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0928" y="251567"/>
            <a:ext cx="9734550" cy="1325563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PRORAČUN</a:t>
            </a:r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OSJEČKO-BARANJSKE</a:t>
            </a:r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ŽUPANIJE ZA 2026. 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07E1360-C963-A350-9805-18E5885B9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49" y="1577130"/>
            <a:ext cx="9032537" cy="4337895"/>
          </a:xfrm>
        </p:spPr>
        <p:txBody>
          <a:bodyPr/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Proračun Osječko-baranjske županije za 2026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godinu donijela je Skupština Županije na </a:t>
            </a:r>
            <a:r>
              <a:rPr lang="hr-H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6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sjednici održanoj 11. prosinca 2025. godine u ukupnom iznosu od 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349.762.747,00 eura. </a:t>
            </a:r>
          </a:p>
          <a:p>
            <a:pPr marL="342900" indent="-342900" algn="just" defTabSz="457200">
              <a:lnSpc>
                <a:spcPct val="100000"/>
              </a:lnSpc>
              <a:buClr>
                <a:srgbClr val="0F6FC6"/>
              </a:buClr>
              <a:buFont typeface="Wingdings 3" charset="2"/>
              <a:buChar char=""/>
              <a:defRPr/>
            </a:pPr>
            <a:r>
              <a:rPr lang="hr-HR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Prve izmjene i dopune Proračuna</a:t>
            </a:r>
            <a:r>
              <a:rPr lang="hr-H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Županije donesene su 10. lipnja 2026. godine na 11. sjednici Skupštine kada je Proračun utvrđen u visini od </a:t>
            </a:r>
            <a:r>
              <a:rPr lang="hr-HR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380.739.453,00 eura</a:t>
            </a:r>
            <a:r>
              <a:rPr lang="hr-H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endParaRPr kumimoji="0" lang="hr-HR" sz="2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None/>
              <a:tabLst/>
              <a:defRPr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63986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PRORAČUN OSJEČKO-BARANJSKE ŽUPANIJE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72D77A0-4782-0B8B-22BB-77A3CFDA41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5026" y="1486075"/>
            <a:ext cx="9169747" cy="3236928"/>
          </a:xfrm>
        </p:spPr>
        <p:txBody>
          <a:bodyPr>
            <a:normAutofit fontScale="85000" lnSpcReduction="20000"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Proračun Osječko-baranjske županije je konsolidiran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te sadrži prikazane prihode/primitke i rashode/izdatke Osječko-baranjske županije i njenih proračunskih korisnik: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53 osnovne škole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28 srednjih škola i učeničkih domova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3 doma za starije i nemoćne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4 zdravstvene ustanove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1 ustanova u kulturi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3 ostale ustanove </a:t>
            </a:r>
          </a:p>
          <a:p>
            <a:endParaRPr lang="hr-HR" dirty="0"/>
          </a:p>
        </p:txBody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792D4C68-8A5C-7DC9-EDFE-15A516BFEF4D}"/>
              </a:ext>
            </a:extLst>
          </p:cNvPr>
          <p:cNvSpPr/>
          <p:nvPr/>
        </p:nvSpPr>
        <p:spPr>
          <a:xfrm>
            <a:off x="1685494" y="4815281"/>
            <a:ext cx="2283811" cy="71096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Županijski prihodi</a:t>
            </a:r>
          </a:p>
        </p:txBody>
      </p:sp>
      <p:sp>
        <p:nvSpPr>
          <p:cNvPr id="6" name="Znak zbrajanja 5">
            <a:extLst>
              <a:ext uri="{FF2B5EF4-FFF2-40B4-BE49-F238E27FC236}">
                <a16:creationId xmlns:a16="http://schemas.microsoft.com/office/drawing/2014/main" id="{35ACF9B2-1A0B-7430-4A24-3EF7A802ADF8}"/>
              </a:ext>
            </a:extLst>
          </p:cNvPr>
          <p:cNvSpPr/>
          <p:nvPr/>
        </p:nvSpPr>
        <p:spPr>
          <a:xfrm>
            <a:off x="4132407" y="5009101"/>
            <a:ext cx="536895" cy="402671"/>
          </a:xfrm>
          <a:prstGeom prst="mathPlus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7" name="Pravokutnik 6">
            <a:extLst>
              <a:ext uri="{FF2B5EF4-FFF2-40B4-BE49-F238E27FC236}">
                <a16:creationId xmlns:a16="http://schemas.microsoft.com/office/drawing/2014/main" id="{B58A4CB5-9A8A-723D-B48E-3C0C6B4DC451}"/>
              </a:ext>
            </a:extLst>
          </p:cNvPr>
          <p:cNvSpPr/>
          <p:nvPr/>
        </p:nvSpPr>
        <p:spPr>
          <a:xfrm>
            <a:off x="4907136" y="4815281"/>
            <a:ext cx="2404844" cy="710966"/>
          </a:xfrm>
          <a:prstGeom prst="rect">
            <a:avLst/>
          </a:prstGeom>
          <a:solidFill>
            <a:schemeClr val="accent1"/>
          </a:solidFill>
          <a:ln>
            <a:solidFill>
              <a:schemeClr val="tx2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Prihodi proračunskih korisnika</a:t>
            </a:r>
          </a:p>
        </p:txBody>
      </p:sp>
      <p:sp>
        <p:nvSpPr>
          <p:cNvPr id="8" name="Jednako 7">
            <a:extLst>
              <a:ext uri="{FF2B5EF4-FFF2-40B4-BE49-F238E27FC236}">
                <a16:creationId xmlns:a16="http://schemas.microsoft.com/office/drawing/2014/main" id="{056C4338-4756-7D48-1D39-4684CD515942}"/>
              </a:ext>
            </a:extLst>
          </p:cNvPr>
          <p:cNvSpPr/>
          <p:nvPr/>
        </p:nvSpPr>
        <p:spPr>
          <a:xfrm>
            <a:off x="7546177" y="4965060"/>
            <a:ext cx="612168" cy="446712"/>
          </a:xfrm>
          <a:prstGeom prst="mathEqual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chemeClr val="tx1"/>
              </a:solidFill>
            </a:endParaRPr>
          </a:p>
        </p:txBody>
      </p:sp>
      <p:sp>
        <p:nvSpPr>
          <p:cNvPr id="9" name="Pravokutnik 8">
            <a:extLst>
              <a:ext uri="{FF2B5EF4-FFF2-40B4-BE49-F238E27FC236}">
                <a16:creationId xmlns:a16="http://schemas.microsoft.com/office/drawing/2014/main" id="{CAD38139-CEF1-C3BD-FCF8-5A5890E2CB2B}"/>
              </a:ext>
            </a:extLst>
          </p:cNvPr>
          <p:cNvSpPr/>
          <p:nvPr/>
        </p:nvSpPr>
        <p:spPr>
          <a:xfrm>
            <a:off x="8392543" y="4815281"/>
            <a:ext cx="2262230" cy="710966"/>
          </a:xfrm>
          <a:prstGeom prst="rect">
            <a:avLst/>
          </a:prstGeom>
          <a:solidFill>
            <a:schemeClr val="accent1"/>
          </a:solidFill>
          <a:ln>
            <a:solidFill>
              <a:schemeClr val="tx2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Proračun OBŽ</a:t>
            </a:r>
          </a:p>
        </p:txBody>
      </p:sp>
    </p:spTree>
    <p:extLst>
      <p:ext uri="{BB962C8B-B14F-4D97-AF65-F5344CB8AC3E}">
        <p14:creationId xmlns:p14="http://schemas.microsoft.com/office/powerpoint/2010/main" val="22877555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A6287FE1-9E7F-12A5-2A69-869BF8471A42}"/>
              </a:ext>
            </a:extLst>
          </p:cNvPr>
          <p:cNvSpPr txBox="1">
            <a:spLocks/>
          </p:cNvSpPr>
          <p:nvPr/>
        </p:nvSpPr>
        <p:spPr>
          <a:xfrm>
            <a:off x="1736521" y="486561"/>
            <a:ext cx="9597006" cy="98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67A9A7F-5288-A4E6-E5F5-FBC8652F2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POLU</a:t>
            </a:r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GODIŠNJI IZVJEŠTAJ O IZVRŠENJU PRORAČUNA </a:t>
            </a:r>
            <a:b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ZA 2026. GODINU 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zervirano mjesto sadržaja 2">
            <a:extLst>
              <a:ext uri="{FF2B5EF4-FFF2-40B4-BE49-F238E27FC236}">
                <a16:creationId xmlns:a16="http://schemas.microsoft.com/office/drawing/2014/main" id="{8AFB328A-4BF2-3C4A-EADA-70C72E5249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0960" y="1690688"/>
            <a:ext cx="9289737" cy="4351338"/>
          </a:xfrm>
        </p:spPr>
        <p:txBody>
          <a:bodyPr/>
          <a:lstStyle/>
          <a:p>
            <a:pPr marL="6858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Skupština Županije je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 13. sjednici održanoj 7. listopada 2026.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godine donijela </a:t>
            </a:r>
            <a:r>
              <a:rPr lang="hr-HR" sz="20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Polug</a:t>
            </a:r>
            <a:r>
              <a:rPr kumimoji="0" lang="hr-HR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odišnji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izvještaj o izvršenju Proračuna Osječko-baranjske županije za 2026. godinu </a:t>
            </a:r>
          </a:p>
          <a:p>
            <a:pPr marL="0" indent="0">
              <a:buNone/>
            </a:pPr>
            <a:endParaRPr lang="hr-HR" dirty="0"/>
          </a:p>
        </p:txBody>
      </p:sp>
      <p:sp>
        <p:nvSpPr>
          <p:cNvPr id="19" name="Pravokutnik 18">
            <a:extLst>
              <a:ext uri="{FF2B5EF4-FFF2-40B4-BE49-F238E27FC236}">
                <a16:creationId xmlns:a16="http://schemas.microsoft.com/office/drawing/2014/main" id="{64D23583-5AA5-87E0-F527-6204EA2842B1}"/>
              </a:ext>
            </a:extLst>
          </p:cNvPr>
          <p:cNvSpPr/>
          <p:nvPr/>
        </p:nvSpPr>
        <p:spPr>
          <a:xfrm>
            <a:off x="2885812" y="2907834"/>
            <a:ext cx="6501467" cy="8690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b="1" dirty="0"/>
              <a:t>Upravni odjel za javne financije</a:t>
            </a:r>
          </a:p>
          <a:p>
            <a:pPr algn="ctr"/>
            <a:r>
              <a:rPr lang="hr-HR" sz="1600" dirty="0"/>
              <a:t>- izrađuje prijedlog polugodišnjeg izvještaja o izvršenju proračuna </a:t>
            </a:r>
          </a:p>
          <a:p>
            <a:pPr algn="ctr"/>
            <a:r>
              <a:rPr lang="hr-HR" sz="1600" dirty="0"/>
              <a:t>i dostavlja ga </a:t>
            </a:r>
            <a:r>
              <a:rPr lang="hr-HR" sz="1600" dirty="0" err="1"/>
              <a:t>županici</a:t>
            </a:r>
            <a:r>
              <a:rPr lang="hr-HR" sz="1600" dirty="0"/>
              <a:t> do 15. rujna tekuće godine</a:t>
            </a:r>
          </a:p>
        </p:txBody>
      </p:sp>
      <p:sp>
        <p:nvSpPr>
          <p:cNvPr id="20" name="Pravokutnik 19">
            <a:extLst>
              <a:ext uri="{FF2B5EF4-FFF2-40B4-BE49-F238E27FC236}">
                <a16:creationId xmlns:a16="http://schemas.microsoft.com/office/drawing/2014/main" id="{8B103EAE-F900-7852-BA06-C4DDEDD11337}"/>
              </a:ext>
            </a:extLst>
          </p:cNvPr>
          <p:cNvSpPr/>
          <p:nvPr/>
        </p:nvSpPr>
        <p:spPr>
          <a:xfrm>
            <a:off x="2885812" y="3919947"/>
            <a:ext cx="6501467" cy="9911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b="1" dirty="0" err="1"/>
              <a:t>Županica</a:t>
            </a:r>
            <a:r>
              <a:rPr lang="hr-HR" b="1" dirty="0"/>
              <a:t> Osječko-baranjske županije</a:t>
            </a:r>
          </a:p>
          <a:p>
            <a:pPr algn="ctr"/>
            <a:r>
              <a:rPr lang="hr-HR" sz="1600" dirty="0"/>
              <a:t>- podnosi Skupštini Županije prijedlog polugodišnjeg izvještaja o izvršenju proračuna na donošenje do 30. rujna tekuće godine</a:t>
            </a:r>
          </a:p>
        </p:txBody>
      </p:sp>
      <p:sp>
        <p:nvSpPr>
          <p:cNvPr id="21" name="Pravokutnik 20">
            <a:extLst>
              <a:ext uri="{FF2B5EF4-FFF2-40B4-BE49-F238E27FC236}">
                <a16:creationId xmlns:a16="http://schemas.microsoft.com/office/drawing/2014/main" id="{9FB695BF-20B2-D91F-B31D-B7B695DF664F}"/>
              </a:ext>
            </a:extLst>
          </p:cNvPr>
          <p:cNvSpPr/>
          <p:nvPr/>
        </p:nvSpPr>
        <p:spPr>
          <a:xfrm>
            <a:off x="2885812" y="5045993"/>
            <a:ext cx="6501467" cy="7755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b="1" dirty="0"/>
              <a:t>Skupština Županije</a:t>
            </a:r>
          </a:p>
          <a:p>
            <a:pPr algn="ctr"/>
            <a:r>
              <a:rPr lang="hr-HR" sz="1600" dirty="0"/>
              <a:t>- donosi polugodišnji izvještaj o izvršenju proračuna</a:t>
            </a:r>
          </a:p>
        </p:txBody>
      </p:sp>
    </p:spTree>
    <p:extLst>
      <p:ext uri="{BB962C8B-B14F-4D97-AF65-F5344CB8AC3E}">
        <p14:creationId xmlns:p14="http://schemas.microsoft.com/office/powerpoint/2010/main" val="24537131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073249-4371-5931-C2E6-5A369D5B3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07D09-C570-5141-499C-E7E93982A669}"/>
              </a:ext>
            </a:extLst>
          </p:cNvPr>
          <p:cNvSpPr txBox="1">
            <a:spLocks/>
          </p:cNvSpPr>
          <p:nvPr/>
        </p:nvSpPr>
        <p:spPr>
          <a:xfrm>
            <a:off x="1736521" y="486561"/>
            <a:ext cx="9597006" cy="98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POLUGODIŠNJI IZVJEŠTAJ O IZVRŠENJU PRORAČUNA</a:t>
            </a:r>
            <a:br>
              <a:rPr lang="hr-HR" sz="320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</a:br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ZA 2026. GODINU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graphicFrame>
        <p:nvGraphicFramePr>
          <p:cNvPr id="8" name="Rezervirano mjesto sadržaja 7">
            <a:extLst>
              <a:ext uri="{FF2B5EF4-FFF2-40B4-BE49-F238E27FC236}">
                <a16:creationId xmlns:a16="http://schemas.microsoft.com/office/drawing/2014/main" id="{0A129ED6-4252-214B-98CD-1B75BC4812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0589590"/>
              </p:ext>
            </p:extLst>
          </p:nvPr>
        </p:nvGraphicFramePr>
        <p:xfrm>
          <a:off x="1870745" y="1644242"/>
          <a:ext cx="8581938" cy="3652450"/>
        </p:xfrm>
        <a:graphic>
          <a:graphicData uri="http://schemas.openxmlformats.org/drawingml/2006/table">
            <a:tbl>
              <a:tblPr firstRow="1" firstCol="1" lastRow="1" bandRow="1">
                <a:tableStyleId>{5C22544A-7EE6-4342-B048-85BDC9FD1C3A}</a:tableStyleId>
              </a:tblPr>
              <a:tblGrid>
                <a:gridCol w="3831488">
                  <a:extLst>
                    <a:ext uri="{9D8B030D-6E8A-4147-A177-3AD203B41FA5}">
                      <a16:colId xmlns:a16="http://schemas.microsoft.com/office/drawing/2014/main" val="1020944183"/>
                    </a:ext>
                  </a:extLst>
                </a:gridCol>
                <a:gridCol w="1453002">
                  <a:extLst>
                    <a:ext uri="{9D8B030D-6E8A-4147-A177-3AD203B41FA5}">
                      <a16:colId xmlns:a16="http://schemas.microsoft.com/office/drawing/2014/main" val="2613136137"/>
                    </a:ext>
                  </a:extLst>
                </a:gridCol>
                <a:gridCol w="1579755">
                  <a:extLst>
                    <a:ext uri="{9D8B030D-6E8A-4147-A177-3AD203B41FA5}">
                      <a16:colId xmlns:a16="http://schemas.microsoft.com/office/drawing/2014/main" val="777169457"/>
                    </a:ext>
                  </a:extLst>
                </a:gridCol>
                <a:gridCol w="1717693">
                  <a:extLst>
                    <a:ext uri="{9D8B030D-6E8A-4147-A177-3AD203B41FA5}">
                      <a16:colId xmlns:a16="http://schemas.microsoft.com/office/drawing/2014/main" val="3864483872"/>
                    </a:ext>
                  </a:extLst>
                </a:gridCol>
              </a:tblGrid>
              <a:tr h="64455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 dirty="0">
                          <a:effectLst/>
                        </a:rPr>
                        <a:t> 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>
                          <a:effectLst/>
                        </a:rPr>
                        <a:t>OSJEČKO-BARANJSKA ŽUPANIJA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>
                          <a:effectLst/>
                        </a:rPr>
                        <a:t>PRORAČUNSKI KORISNICI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>
                          <a:effectLst/>
                        </a:rPr>
                        <a:t>UKUPNO PRORAČUN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578948291"/>
                  </a:ext>
                </a:extLst>
              </a:tr>
              <a:tr h="2148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>
                          <a:effectLst/>
                        </a:rPr>
                        <a:t>- prihodi poslovanja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35.236.555,40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101.974.680,75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137.211.236,15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2530709258"/>
                  </a:ext>
                </a:extLst>
              </a:tr>
              <a:tr h="2148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- prihodi od prodaje nefinancijske imovine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47.395,06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120.935,13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168.330,19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2030549447"/>
                  </a:ext>
                </a:extLst>
              </a:tr>
              <a:tr h="2148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>
                          <a:effectLst/>
                        </a:rPr>
                        <a:t>- primici od financijske imovine i zaduživanja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15.917,00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15.917,00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756470860"/>
                  </a:ext>
                </a:extLst>
              </a:tr>
              <a:tr h="2148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>
                          <a:effectLst/>
                        </a:rPr>
                        <a:t>Ukupno prihodi i primici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35.299.867,46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102.095.615,88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137.395.483,34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978905116"/>
                  </a:ext>
                </a:extLst>
              </a:tr>
              <a:tr h="2148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>
                          <a:effectLst/>
                        </a:rPr>
                        <a:t> 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 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 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 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4181753217"/>
                  </a:ext>
                </a:extLst>
              </a:tr>
              <a:tr h="2148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- rashodi poslovanja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29.482.669,18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100.807.851,16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130.290.520,34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664369417"/>
                  </a:ext>
                </a:extLst>
              </a:tr>
              <a:tr h="2148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>
                          <a:effectLst/>
                        </a:rPr>
                        <a:t>- rashodi za nabavu nefinancijske imovine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4.798.973,48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922.123,07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5.721.096,55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508844596"/>
                  </a:ext>
                </a:extLst>
              </a:tr>
              <a:tr h="2148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>
                          <a:effectLst/>
                        </a:rPr>
                        <a:t>- izdaci za financijsku imovinu i otplate zajmova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1.005.061,20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1.005.061,20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3610176747"/>
                  </a:ext>
                </a:extLst>
              </a:tr>
              <a:tr h="2148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>
                          <a:effectLst/>
                        </a:rPr>
                        <a:t>Ukupno rashodi i izdaci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35.286.703,86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101.729.974,23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137.016.678,09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3074614684"/>
                  </a:ext>
                </a:extLst>
              </a:tr>
              <a:tr h="2148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>
                          <a:effectLst/>
                        </a:rPr>
                        <a:t> 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 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 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 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973751164"/>
                  </a:ext>
                </a:extLst>
              </a:tr>
              <a:tr h="2148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>
                          <a:effectLst/>
                        </a:rPr>
                        <a:t>- višak prihoda iz prethodnih godina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16.844.897,32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890.087,12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17.734.984,44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852267976"/>
                  </a:ext>
                </a:extLst>
              </a:tr>
              <a:tr h="2148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>
                          <a:effectLst/>
                        </a:rPr>
                        <a:t> 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 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 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 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3191486697"/>
                  </a:ext>
                </a:extLst>
              </a:tr>
              <a:tr h="4297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>
                          <a:effectLst/>
                        </a:rPr>
                        <a:t>Financijski rezultat konsolidiranog proračuna  - višak prihoda            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16.858.060,92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1.255.728,77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18.113.789,69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24851675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7948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49ECEE-FD5D-0510-FB73-B4170C353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73F0D-D881-D2D1-4375-B613972BB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OSTVARENI PRIHODI I PRIMICI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9FA22EF-D0AB-83A9-2A3A-FF69B3F160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7073" y="1409351"/>
            <a:ext cx="9630560" cy="4504888"/>
          </a:xfrm>
        </p:spPr>
        <p:txBody>
          <a:bodyPr/>
          <a:lstStyle/>
          <a:p>
            <a:pPr marL="6858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 razdoblju od 1. siječnja do 30. lipnja 2026. godine ostvareni su prihodi i primici Proračuna Osječko-baranjske županije u iznosu od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</a:t>
            </a:r>
            <a:r>
              <a:rPr lang="hr-HR" sz="2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37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.395.483,34  eura, što čini 37,85% 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godišnjeg plana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</a:p>
          <a:p>
            <a:pPr marL="6858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Od ukupno ostvarenih prihoda na prihode: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 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Županijskog proračuna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odnosi se 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35.299.867,46 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eura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(25,69%)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 proračunskih korisnika koji su evidencijski uključeni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 proračun odnosi se</a:t>
            </a:r>
            <a:b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 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102.095.615,88 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eura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(74,31%) </a:t>
            </a:r>
            <a:endParaRPr kumimoji="0" lang="hr-HR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hr-HR" dirty="0"/>
          </a:p>
        </p:txBody>
      </p:sp>
      <p:graphicFrame>
        <p:nvGraphicFramePr>
          <p:cNvPr id="4" name="Grafikon 3">
            <a:extLst>
              <a:ext uri="{FF2B5EF4-FFF2-40B4-BE49-F238E27FC236}">
                <a16:creationId xmlns:a16="http://schemas.microsoft.com/office/drawing/2014/main" id="{AC493B7E-233C-2CC2-16E8-E485B10176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2813211"/>
              </p:ext>
            </p:extLst>
          </p:nvPr>
        </p:nvGraphicFramePr>
        <p:xfrm>
          <a:off x="3414319" y="4093828"/>
          <a:ext cx="4598565" cy="1747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08805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STRUKTURA OSTVARENIH PRIHODA I PRIMITAKA KONSOLIDIRANOG PRORAČUNA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" name="Rezervirano mjesto sadržaja 4">
            <a:extLst>
              <a:ext uri="{FF2B5EF4-FFF2-40B4-BE49-F238E27FC236}">
                <a16:creationId xmlns:a16="http://schemas.microsoft.com/office/drawing/2014/main" id="{25E730BD-3831-EBB6-934E-77D49B2466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4565987"/>
              </p:ext>
            </p:extLst>
          </p:nvPr>
        </p:nvGraphicFramePr>
        <p:xfrm>
          <a:off x="1786855" y="1690688"/>
          <a:ext cx="8456370" cy="37888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21612">
                  <a:extLst>
                    <a:ext uri="{9D8B030D-6E8A-4147-A177-3AD203B41FA5}">
                      <a16:colId xmlns:a16="http://schemas.microsoft.com/office/drawing/2014/main" val="2933204055"/>
                    </a:ext>
                  </a:extLst>
                </a:gridCol>
                <a:gridCol w="1654904">
                  <a:extLst>
                    <a:ext uri="{9D8B030D-6E8A-4147-A177-3AD203B41FA5}">
                      <a16:colId xmlns:a16="http://schemas.microsoft.com/office/drawing/2014/main" val="3526747240"/>
                    </a:ext>
                  </a:extLst>
                </a:gridCol>
                <a:gridCol w="1579857">
                  <a:extLst>
                    <a:ext uri="{9D8B030D-6E8A-4147-A177-3AD203B41FA5}">
                      <a16:colId xmlns:a16="http://schemas.microsoft.com/office/drawing/2014/main" val="29707131"/>
                    </a:ext>
                  </a:extLst>
                </a:gridCol>
                <a:gridCol w="1499997">
                  <a:extLst>
                    <a:ext uri="{9D8B030D-6E8A-4147-A177-3AD203B41FA5}">
                      <a16:colId xmlns:a16="http://schemas.microsoft.com/office/drawing/2014/main" val="114267235"/>
                    </a:ext>
                  </a:extLst>
                </a:gridCol>
              </a:tblGrid>
              <a:tr h="91924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100" dirty="0">
                          <a:effectLst/>
                        </a:rPr>
                        <a:t>PRIHODI/PRIMICI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100" dirty="0">
                          <a:effectLst/>
                        </a:rPr>
                        <a:t>Županijski proračun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100">
                          <a:effectLst/>
                        </a:rPr>
                        <a:t>Proračunski korisnici evidencijski uključeni u proračun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100" dirty="0">
                          <a:effectLst/>
                        </a:rPr>
                        <a:t>Ukupno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161338949"/>
                  </a:ext>
                </a:extLst>
              </a:tr>
              <a:tr h="18384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Prihodi od poreza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22.232.231,62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22.232.231,62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4195495475"/>
                  </a:ext>
                </a:extLst>
              </a:tr>
              <a:tr h="2801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 dirty="0">
                          <a:effectLst/>
                        </a:rPr>
                        <a:t>Pomoći iz inozemstva  i od subjekata unutar općeg proračuna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11.960.276,89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70.965.714,22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82.925.991,11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2419344462"/>
                  </a:ext>
                </a:extLst>
              </a:tr>
              <a:tr h="18384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Prihodi od  imovine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655.595,37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18.361,01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673.956,38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3311266476"/>
                  </a:ext>
                </a:extLst>
              </a:tr>
              <a:tr h="3587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 dirty="0">
                          <a:effectLst/>
                        </a:rPr>
                        <a:t>Prihodi od upravnih i administrativnih pristojbi,  pristojbi  po posebnim propisima i naknada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263.533,06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5.080.683,96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5.344.217,02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2911977216"/>
                  </a:ext>
                </a:extLst>
              </a:tr>
              <a:tr h="43622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 dirty="0">
                          <a:effectLst/>
                        </a:rPr>
                        <a:t>Prihodi od prodaje proizvoda i robe te pruženih usluga, prihodi od donacija te povrati po protestiranim jamstvima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dirty="0">
                          <a:effectLst/>
                        </a:rPr>
                        <a:t>978,97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2.563.804,82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2.564.783,79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942235188"/>
                  </a:ext>
                </a:extLst>
              </a:tr>
              <a:tr h="36769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Prihodi iz nadležnog proračuna i od HZZO-a temeljem ugovornih obveza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23.280.733,12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23.280.733,12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481402344"/>
                  </a:ext>
                </a:extLst>
              </a:tr>
              <a:tr h="18384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 dirty="0">
                          <a:effectLst/>
                        </a:rPr>
                        <a:t>Kazne, upravne mjere i ostali prihodi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123.939,49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65.383,62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189.323,11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410763056"/>
                  </a:ext>
                </a:extLst>
              </a:tr>
              <a:tr h="2391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Prihodi od prodaje neproizvedene dugotrajne imovine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dirty="0">
                          <a:effectLst/>
                        </a:rPr>
                        <a:t>30.472,56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30.472,56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504343473"/>
                  </a:ext>
                </a:extLst>
              </a:tr>
              <a:tr h="26844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Prihodi od prodaje proizvedene dugotrajne imovine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dirty="0">
                          <a:effectLst/>
                        </a:rPr>
                        <a:t>16.922,50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120.935,13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137.857,63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960433419"/>
                  </a:ext>
                </a:extLst>
              </a:tr>
              <a:tr h="18384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Primici od prodaje dionica i udjela u glavnici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15.917,00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dirty="0">
                          <a:effectLst/>
                        </a:rPr>
                        <a:t>0,00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15.917,00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3132988564"/>
                  </a:ext>
                </a:extLst>
              </a:tr>
              <a:tr h="18384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 dirty="0">
                          <a:effectLst/>
                        </a:rPr>
                        <a:t>UKUPNO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dirty="0">
                          <a:effectLst/>
                        </a:rPr>
                        <a:t>35.299.867,46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dirty="0">
                          <a:effectLst/>
                        </a:rPr>
                        <a:t>102.095.615,88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dirty="0">
                          <a:effectLst/>
                        </a:rPr>
                        <a:t>137.395.483,34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38500809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7084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2964" y="365126"/>
            <a:ext cx="9269835" cy="1170060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STRUKTURA OSTVARENIH PRIHODA</a:t>
            </a:r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PRIMITAKA I NJIHOV UDIO U UKUPNIM PRIHODIMA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6" name="Rezervirano mjesto sadržaja 5">
            <a:extLst>
              <a:ext uri="{FF2B5EF4-FFF2-40B4-BE49-F238E27FC236}">
                <a16:creationId xmlns:a16="http://schemas.microsoft.com/office/drawing/2014/main" id="{FC72CF26-29F6-D72D-6278-A0484E1E6A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0815577"/>
              </p:ext>
            </p:extLst>
          </p:nvPr>
        </p:nvGraphicFramePr>
        <p:xfrm>
          <a:off x="1828799" y="1728132"/>
          <a:ext cx="8647889" cy="4018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3647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PRIHODI S NAJVEĆIM UDJELOM U OSTVARENJU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63E4E9C-9417-ADEB-007A-8A5E26192E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1" y="1628687"/>
            <a:ext cx="9387106" cy="3724275"/>
          </a:xfrm>
        </p:spPr>
        <p:txBody>
          <a:bodyPr/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Analizirajući strukturu ostvarenja prihoda u prvom polugodištu 2026. godine najveći udio odnosi se na: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prihode od poreza,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pomoći iz inozemstva i od subjekata općeg proračuna i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prihode iz nadležnog proračuna i od HZZO-a temeljem ugovornih obveza (koji predstavljaju isključivo prihod zdravstvenih ustanova koje su proračunski korisnici Županije i samo su evidencijski uključeni u Proračun). </a:t>
            </a: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4067963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602" y="365125"/>
            <a:ext cx="9712198" cy="1179511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PRIHODI</a:t>
            </a:r>
            <a:r>
              <a:rPr kumimoji="0" lang="hr-HR" sz="28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 POREZA 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28EC716-2B60-0155-3884-8FE42F8F46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1602" y="1407864"/>
            <a:ext cx="9532534" cy="4042271"/>
          </a:xfrm>
        </p:spPr>
        <p:txBody>
          <a:bodyPr>
            <a:norm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Tijekom prvog polugodišta naplaćeni su u iznosu od </a:t>
            </a:r>
            <a:r>
              <a:rPr kumimoji="0" lang="hr-H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22.232.231,62  eura </a:t>
            </a:r>
            <a:r>
              <a:rPr kumimoji="0" lang="hr-H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što čini 46,30% godišnjeg plana,</a:t>
            </a:r>
            <a:r>
              <a:rPr lang="hr-HR" sz="22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te 16,18% ukupno naplaćenih prihoda i primitaka Proračuna.</a:t>
            </a:r>
            <a:endParaRPr kumimoji="0" lang="hr-HR" sz="2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hr-HR" dirty="0"/>
          </a:p>
        </p:txBody>
      </p:sp>
      <p:sp>
        <p:nvSpPr>
          <p:cNvPr id="4" name="Pravokutnik 3">
            <a:extLst>
              <a:ext uri="{FF2B5EF4-FFF2-40B4-BE49-F238E27FC236}">
                <a16:creationId xmlns:a16="http://schemas.microsoft.com/office/drawing/2014/main" id="{D31AD344-2A0E-517A-BCCC-276BBC693A33}"/>
              </a:ext>
            </a:extLst>
          </p:cNvPr>
          <p:cNvSpPr/>
          <p:nvPr/>
        </p:nvSpPr>
        <p:spPr>
          <a:xfrm>
            <a:off x="4435875" y="2759978"/>
            <a:ext cx="3422708" cy="947038"/>
          </a:xfrm>
          <a:prstGeom prst="rect">
            <a:avLst/>
          </a:prstGeom>
          <a:solidFill>
            <a:srgbClr val="0867BE"/>
          </a:solidFill>
          <a:ln>
            <a:solidFill>
              <a:schemeClr val="accent1">
                <a:lumMod val="75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Županijski porezni prihodi 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22.232.231,62</a:t>
            </a:r>
          </a:p>
        </p:txBody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92AAC9A1-2EE4-36E9-A417-BEA547D58E0B}"/>
              </a:ext>
            </a:extLst>
          </p:cNvPr>
          <p:cNvSpPr/>
          <p:nvPr/>
        </p:nvSpPr>
        <p:spPr>
          <a:xfrm>
            <a:off x="2144767" y="4328719"/>
            <a:ext cx="2386272" cy="130029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58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Porez na dohodak 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srgbClr val="0058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20.802.157,88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58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</a:p>
        </p:txBody>
      </p:sp>
      <p:sp>
        <p:nvSpPr>
          <p:cNvPr id="6" name="Pravokutnik 5">
            <a:extLst>
              <a:ext uri="{FF2B5EF4-FFF2-40B4-BE49-F238E27FC236}">
                <a16:creationId xmlns:a16="http://schemas.microsoft.com/office/drawing/2014/main" id="{1C55AC2C-C049-C0AD-5591-CD83DA0372CA}"/>
              </a:ext>
            </a:extLst>
          </p:cNvPr>
          <p:cNvSpPr/>
          <p:nvPr/>
        </p:nvSpPr>
        <p:spPr>
          <a:xfrm>
            <a:off x="4853426" y="4328719"/>
            <a:ext cx="2587607" cy="130029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58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Porez na imovinu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srgbClr val="0058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137.026,51 eura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Pravokutnik 6">
            <a:extLst>
              <a:ext uri="{FF2B5EF4-FFF2-40B4-BE49-F238E27FC236}">
                <a16:creationId xmlns:a16="http://schemas.microsoft.com/office/drawing/2014/main" id="{9EF3818D-672A-3512-7799-4A2681DBEAFC}"/>
              </a:ext>
            </a:extLst>
          </p:cNvPr>
          <p:cNvSpPr/>
          <p:nvPr/>
        </p:nvSpPr>
        <p:spPr>
          <a:xfrm>
            <a:off x="7763420" y="4328719"/>
            <a:ext cx="2809328" cy="130029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58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Porez na robu i sluge 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srgbClr val="0058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1.293.047,23 eura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Ravni poveznik sa strelicom 9">
            <a:extLst>
              <a:ext uri="{FF2B5EF4-FFF2-40B4-BE49-F238E27FC236}">
                <a16:creationId xmlns:a16="http://schemas.microsoft.com/office/drawing/2014/main" id="{8DDE72E5-2117-0025-F03E-4270099B7BE5}"/>
              </a:ext>
            </a:extLst>
          </p:cNvPr>
          <p:cNvCxnSpPr>
            <a:cxnSpLocks/>
          </p:cNvCxnSpPr>
          <p:nvPr/>
        </p:nvCxnSpPr>
        <p:spPr>
          <a:xfrm rot="120000">
            <a:off x="7765054" y="3848844"/>
            <a:ext cx="407457" cy="100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avni poveznik sa strelicom 10">
            <a:extLst>
              <a:ext uri="{FF2B5EF4-FFF2-40B4-BE49-F238E27FC236}">
                <a16:creationId xmlns:a16="http://schemas.microsoft.com/office/drawing/2014/main" id="{F8D61C5C-48F1-4425-3DD5-A61504B3F2E5}"/>
              </a:ext>
            </a:extLst>
          </p:cNvPr>
          <p:cNvCxnSpPr>
            <a:cxnSpLocks/>
          </p:cNvCxnSpPr>
          <p:nvPr/>
        </p:nvCxnSpPr>
        <p:spPr>
          <a:xfrm rot="8880000">
            <a:off x="3671615" y="3861724"/>
            <a:ext cx="407457" cy="100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avni poveznik sa strelicom 11">
            <a:extLst>
              <a:ext uri="{FF2B5EF4-FFF2-40B4-BE49-F238E27FC236}">
                <a16:creationId xmlns:a16="http://schemas.microsoft.com/office/drawing/2014/main" id="{BBA27888-0910-6FC3-E3C1-5538CA36D025}"/>
              </a:ext>
            </a:extLst>
          </p:cNvPr>
          <p:cNvCxnSpPr>
            <a:cxnSpLocks/>
          </p:cNvCxnSpPr>
          <p:nvPr/>
        </p:nvCxnSpPr>
        <p:spPr>
          <a:xfrm>
            <a:off x="6096000" y="3742008"/>
            <a:ext cx="0" cy="3401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86099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BF233D-82EB-A19C-AA26-EA1E4C2E2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691CB-851E-FCF3-ED35-536B2C14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PRIHODI OD POREZA - porez na dohodak 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43DDA50-601A-7ABF-3855-61229C71D4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49" y="1444129"/>
            <a:ext cx="9856889" cy="3874491"/>
          </a:xfrm>
        </p:spPr>
        <p:txBody>
          <a:bodyPr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pl-PL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ea typeface="Times New Roman" panose="02020603050405020304" pitchFamily="18" charset="0"/>
                <a:cs typeface="Calibri" panose="020F0502020204030204" pitchFamily="34" charset="0"/>
              </a:rPr>
              <a:t>Najznačajniji porezni prihod je </a:t>
            </a: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ea typeface="Times New Roman" panose="02020603050405020304" pitchFamily="18" charset="0"/>
                <a:cs typeface="Calibri" panose="020F0502020204030204" pitchFamily="34" charset="0"/>
              </a:rPr>
              <a:t>porez na dohodak </a:t>
            </a:r>
            <a:r>
              <a:rPr kumimoji="0" lang="pl-PL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ea typeface="Times New Roman" panose="02020603050405020304" pitchFamily="18" charset="0"/>
                <a:cs typeface="Calibri" panose="020F0502020204030204" pitchFamily="34" charset="0"/>
              </a:rPr>
              <a:t>koji je naplaćen u iznosu od </a:t>
            </a:r>
            <a:r>
              <a:rPr kumimoji="0" lang="hr-H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ea typeface="Times New Roman" panose="02020603050405020304" pitchFamily="18" charset="0"/>
                <a:cs typeface="Calibri" panose="020F0502020204030204" pitchFamily="34" charset="0"/>
              </a:rPr>
              <a:t>od </a:t>
            </a:r>
            <a:r>
              <a:rPr kumimoji="0" lang="hr-H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ea typeface="Times New Roman" panose="02020603050405020304" pitchFamily="18" charset="0"/>
                <a:cs typeface="Calibri" panose="020F0502020204030204" pitchFamily="34" charset="0"/>
              </a:rPr>
              <a:t>20.802.157,88  eura </a:t>
            </a: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ea typeface="Times New Roman" panose="02020603050405020304" pitchFamily="18" charset="0"/>
                <a:cs typeface="Calibri" panose="020F0502020204030204" pitchFamily="34" charset="0"/>
              </a:rPr>
              <a:t>što je za 19,13% više </a:t>
            </a:r>
            <a:r>
              <a:rPr kumimoji="0" lang="pl-PL" sz="22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ea typeface="Times New Roman" panose="02020603050405020304" pitchFamily="18" charset="0"/>
                <a:cs typeface="Calibri" panose="020F0502020204030204" pitchFamily="34" charset="0"/>
              </a:rPr>
              <a:t>od prihoda naplaćenih u istom razdoblju prethodne godine.</a:t>
            </a:r>
            <a:endParaRPr kumimoji="0" lang="hr-HR" sz="220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None/>
              <a:tabLst/>
              <a:defRPr/>
            </a:pPr>
            <a:endParaRPr kumimoji="0" lang="hr-HR" sz="2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hr-HR" dirty="0"/>
          </a:p>
        </p:txBody>
      </p:sp>
      <p:sp>
        <p:nvSpPr>
          <p:cNvPr id="4" name="Pravokutnik 3">
            <a:extLst>
              <a:ext uri="{FF2B5EF4-FFF2-40B4-BE49-F238E27FC236}">
                <a16:creationId xmlns:a16="http://schemas.microsoft.com/office/drawing/2014/main" id="{BE3FCF16-5405-53AB-B945-9543F4336E0F}"/>
              </a:ext>
            </a:extLst>
          </p:cNvPr>
          <p:cNvSpPr/>
          <p:nvPr/>
        </p:nvSpPr>
        <p:spPr>
          <a:xfrm>
            <a:off x="4533087" y="2840688"/>
            <a:ext cx="4066993" cy="7380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hr-HR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20.802.157,88  </a:t>
            </a:r>
          </a:p>
          <a:p>
            <a:pPr lvl="0" algn="ctr">
              <a:defRPr/>
            </a:pPr>
            <a:r>
              <a:rPr lang="hr-HR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Porez na dohodak</a:t>
            </a:r>
          </a:p>
        </p:txBody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80F647A3-9054-B2D5-8D1C-EE2263648A39}"/>
              </a:ext>
            </a:extLst>
          </p:cNvPr>
          <p:cNvSpPr/>
          <p:nvPr/>
        </p:nvSpPr>
        <p:spPr>
          <a:xfrm>
            <a:off x="1883507" y="4141421"/>
            <a:ext cx="4286774" cy="139736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hr-HR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16.405.216,51</a:t>
            </a:r>
          </a:p>
          <a:p>
            <a:pPr lvl="0" algn="ctr">
              <a:defRPr/>
            </a:pPr>
            <a:r>
              <a:rPr lang="hr-HR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kumimoji="0" lang="hr-HR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nenamjenski dio poreza na dohodak</a:t>
            </a:r>
            <a:r>
              <a:rPr lang="hr-HR" b="1" dirty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</a:t>
            </a:r>
            <a:r>
              <a:rPr lang="hr-HR" dirty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r-HR" sz="1400" dirty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+ 16,36%)</a:t>
            </a:r>
            <a:endParaRPr kumimoji="0" lang="hr-HR" sz="14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ravokutnik 7">
            <a:extLst>
              <a:ext uri="{FF2B5EF4-FFF2-40B4-BE49-F238E27FC236}">
                <a16:creationId xmlns:a16="http://schemas.microsoft.com/office/drawing/2014/main" id="{1F649BA4-E843-8F78-466E-63F1ECAF78DC}"/>
              </a:ext>
            </a:extLst>
          </p:cNvPr>
          <p:cNvSpPr/>
          <p:nvPr/>
        </p:nvSpPr>
        <p:spPr>
          <a:xfrm>
            <a:off x="6682070" y="4094935"/>
            <a:ext cx="4369266" cy="14438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hr-HR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4.396.941,37</a:t>
            </a:r>
          </a:p>
          <a:p>
            <a:pPr lvl="0" algn="ctr">
              <a:defRPr/>
            </a:pPr>
            <a:r>
              <a:rPr kumimoji="0" lang="hr-HR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dio poreza na dohodak za financiranje decentraliziranih funkcija                 </a:t>
            </a:r>
            <a:r>
              <a:rPr lang="hr-HR" b="1" dirty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hr-HR" dirty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r-HR" sz="1400" dirty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+ 30,70%)</a:t>
            </a:r>
            <a:endParaRPr kumimoji="0" lang="hr-H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Ravni poveznik sa strelicom 8">
            <a:extLst>
              <a:ext uri="{FF2B5EF4-FFF2-40B4-BE49-F238E27FC236}">
                <a16:creationId xmlns:a16="http://schemas.microsoft.com/office/drawing/2014/main" id="{210061B5-EC1A-DFF8-9085-B393D5E5B9BE}"/>
              </a:ext>
            </a:extLst>
          </p:cNvPr>
          <p:cNvCxnSpPr>
            <a:cxnSpLocks/>
          </p:cNvCxnSpPr>
          <p:nvPr/>
        </p:nvCxnSpPr>
        <p:spPr>
          <a:xfrm rot="8880000">
            <a:off x="4226662" y="3751019"/>
            <a:ext cx="407457" cy="100668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avni poveznik sa strelicom 9">
            <a:extLst>
              <a:ext uri="{FF2B5EF4-FFF2-40B4-BE49-F238E27FC236}">
                <a16:creationId xmlns:a16="http://schemas.microsoft.com/office/drawing/2014/main" id="{7DC5913D-2ED2-CF45-FA97-16284BEBD367}"/>
              </a:ext>
            </a:extLst>
          </p:cNvPr>
          <p:cNvCxnSpPr>
            <a:cxnSpLocks/>
          </p:cNvCxnSpPr>
          <p:nvPr/>
        </p:nvCxnSpPr>
        <p:spPr>
          <a:xfrm>
            <a:off x="8126859" y="3705266"/>
            <a:ext cx="355662" cy="154826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06105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DECENTRALIZIRANE FUNKCIJE U PRORAČUNU OBŽ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D2C128B-7AE2-0889-E28E-5B18A0216E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0829" y="1477686"/>
            <a:ext cx="9418081" cy="3138372"/>
          </a:xfrm>
        </p:spPr>
        <p:txBody>
          <a:bodyPr/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Za 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decentralizirane funkcije </a:t>
            </a:r>
            <a:r>
              <a:rPr kumimoji="0" lang="hr-HR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(rashode koji su posebnim zakonima za osnovno i srednje školstvo, socijalnu skrb, zdravstvo i vatrogastvo preneseni na jedinice lokalne i područne (regionalne) samouprave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u Proračun Osječko-baranjske županije u prvih je šest mjeseci uplaćeno ukupno 8.477.473,31  eura kroz dodatni udio u porezu na dohodak i pomoći izravnanja.</a:t>
            </a:r>
            <a:endParaRPr kumimoji="0" lang="hr-HR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hr-HR" dirty="0"/>
          </a:p>
        </p:txBody>
      </p:sp>
      <p:graphicFrame>
        <p:nvGraphicFramePr>
          <p:cNvPr id="4" name="Tablica 3">
            <a:extLst>
              <a:ext uri="{FF2B5EF4-FFF2-40B4-BE49-F238E27FC236}">
                <a16:creationId xmlns:a16="http://schemas.microsoft.com/office/drawing/2014/main" id="{81DC72E7-FDA0-99A4-288C-6CF535228C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4173335"/>
              </p:ext>
            </p:extLst>
          </p:nvPr>
        </p:nvGraphicFramePr>
        <p:xfrm>
          <a:off x="1929467" y="3171038"/>
          <a:ext cx="8791703" cy="22092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84593">
                  <a:extLst>
                    <a:ext uri="{9D8B030D-6E8A-4147-A177-3AD203B41FA5}">
                      <a16:colId xmlns:a16="http://schemas.microsoft.com/office/drawing/2014/main" val="586064865"/>
                    </a:ext>
                  </a:extLst>
                </a:gridCol>
                <a:gridCol w="1472879">
                  <a:extLst>
                    <a:ext uri="{9D8B030D-6E8A-4147-A177-3AD203B41FA5}">
                      <a16:colId xmlns:a16="http://schemas.microsoft.com/office/drawing/2014/main" val="2456636100"/>
                    </a:ext>
                  </a:extLst>
                </a:gridCol>
                <a:gridCol w="1451548">
                  <a:extLst>
                    <a:ext uri="{9D8B030D-6E8A-4147-A177-3AD203B41FA5}">
                      <a16:colId xmlns:a16="http://schemas.microsoft.com/office/drawing/2014/main" val="583112796"/>
                    </a:ext>
                  </a:extLst>
                </a:gridCol>
                <a:gridCol w="1451548">
                  <a:extLst>
                    <a:ext uri="{9D8B030D-6E8A-4147-A177-3AD203B41FA5}">
                      <a16:colId xmlns:a16="http://schemas.microsoft.com/office/drawing/2014/main" val="396113875"/>
                    </a:ext>
                  </a:extLst>
                </a:gridCol>
                <a:gridCol w="1447669">
                  <a:extLst>
                    <a:ext uri="{9D8B030D-6E8A-4147-A177-3AD203B41FA5}">
                      <a16:colId xmlns:a16="http://schemas.microsoft.com/office/drawing/2014/main" val="3621832456"/>
                    </a:ext>
                  </a:extLst>
                </a:gridCol>
                <a:gridCol w="783466">
                  <a:extLst>
                    <a:ext uri="{9D8B030D-6E8A-4147-A177-3AD203B41FA5}">
                      <a16:colId xmlns:a16="http://schemas.microsoft.com/office/drawing/2014/main" val="257511411"/>
                    </a:ext>
                  </a:extLst>
                </a:gridCol>
              </a:tblGrid>
              <a:tr h="180479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100" dirty="0">
                          <a:effectLst/>
                        </a:rPr>
                        <a:t>DECENTRALIZIRANA FUNKCIJA - minimalni standard za tekuću 2026. godinu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100" dirty="0">
                          <a:effectLst/>
                        </a:rPr>
                        <a:t>Plan 2026.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000">
                          <a:effectLst/>
                        </a:rPr>
                        <a:t>1.-6.2026.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657010"/>
                  </a:ext>
                </a:extLst>
              </a:tr>
              <a:tr h="797031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100">
                          <a:effectLst/>
                        </a:rPr>
                        <a:t> Ostvareni prihod kroz dodatni udio u porezu na dohodak 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100">
                          <a:effectLst/>
                        </a:rPr>
                        <a:t> Ostvareni prihod kroz pomoći izravnanja 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100">
                          <a:effectLst/>
                        </a:rPr>
                        <a:t>Ukupno ostvareni prihodi za decentralizirane funkcije 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100">
                          <a:effectLst/>
                        </a:rPr>
                        <a:t>Ukupno ostvareni prihodi u %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3900916726"/>
                  </a:ext>
                </a:extLst>
              </a:tr>
              <a:tr h="1804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Osnovno školstvo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7.354.435,67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977.106,05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2.540.251,55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3.517.357,60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47,83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287863917"/>
                  </a:ext>
                </a:extLst>
              </a:tr>
              <a:tr h="34516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Srednje školstvo i učenički domovi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dirty="0">
                          <a:effectLst/>
                        </a:rPr>
                        <a:t>5.383.449,13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dirty="0">
                          <a:effectLst/>
                        </a:rPr>
                        <a:t>1.411.781,28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1.101.619,41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2.513.400,69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46,69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3777050776"/>
                  </a:ext>
                </a:extLst>
              </a:tr>
              <a:tr h="1804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Zdravstvo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2.925.976,29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dirty="0">
                          <a:effectLst/>
                        </a:rPr>
                        <a:t>1.105.965,58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dirty="0">
                          <a:effectLst/>
                        </a:rPr>
                        <a:t>0,00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1.105.965,58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37,80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418136216"/>
                  </a:ext>
                </a:extLst>
              </a:tr>
              <a:tr h="34516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Domovi za starije i nemoćne osobe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2.921.527,00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dirty="0">
                          <a:effectLst/>
                        </a:rPr>
                        <a:t>902.088,46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438.660,98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dirty="0">
                          <a:effectLst/>
                        </a:rPr>
                        <a:t>1.340.749,44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dirty="0">
                          <a:effectLst/>
                        </a:rPr>
                        <a:t>45,89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473755761"/>
                  </a:ext>
                </a:extLst>
              </a:tr>
              <a:tr h="180479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hr-HR" sz="1100">
                          <a:effectLst/>
                        </a:rPr>
                        <a:t>UKUPNO 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b="1" dirty="0">
                          <a:effectLst/>
                        </a:rPr>
                        <a:t>18.585.388,09</a:t>
                      </a:r>
                      <a:endParaRPr lang="hr-HR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b="1" dirty="0">
                          <a:effectLst/>
                        </a:rPr>
                        <a:t>4.396.941,37</a:t>
                      </a:r>
                      <a:endParaRPr lang="hr-HR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b="1" dirty="0">
                          <a:effectLst/>
                        </a:rPr>
                        <a:t>4.080.531,94</a:t>
                      </a:r>
                      <a:endParaRPr lang="hr-HR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b="1" dirty="0">
                          <a:effectLst/>
                        </a:rPr>
                        <a:t>8.477.473,31</a:t>
                      </a:r>
                      <a:endParaRPr lang="hr-HR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b="1" dirty="0">
                          <a:effectLst/>
                        </a:rPr>
                        <a:t>45,61</a:t>
                      </a:r>
                      <a:endParaRPr lang="hr-HR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476894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04972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PRIHODI OD POREZA - ostali porezi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Rezervirano mjesto sadržaja 2">
            <a:extLst>
              <a:ext uri="{FF2B5EF4-FFF2-40B4-BE49-F238E27FC236}">
                <a16:creationId xmlns:a16="http://schemas.microsoft.com/office/drawing/2014/main" id="{1275AD20-6149-30AD-4411-7C484DB004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0262" y="1431342"/>
            <a:ext cx="9304090" cy="4351338"/>
          </a:xfrm>
        </p:spPr>
        <p:txBody>
          <a:bodyPr>
            <a:norm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Ostali </a:t>
            </a:r>
            <a:r>
              <a:rPr lang="hr-HR" sz="2000" b="1" dirty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županijski 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porezni prihodi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naplaćeni su u ukupnom iznosu od 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hr-HR" sz="2000" b="1" dirty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.430.073,74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 eura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, a odnose se na: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None/>
              <a:tabLst/>
              <a:defRPr/>
            </a:pPr>
            <a:endParaRPr kumimoji="0" lang="hr-HR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defTabSz="457200">
              <a:lnSpc>
                <a:spcPct val="100000"/>
              </a:lnSpc>
              <a:buClr>
                <a:srgbClr val="0F6FC6"/>
              </a:buClr>
              <a:buNone/>
              <a:defRPr/>
            </a:pPr>
            <a:r>
              <a:rPr kumimoji="0" lang="hr-HR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     - porez na nasljedstva i darove – 98.433,45 eura,</a:t>
            </a:r>
          </a:p>
          <a:p>
            <a:pPr marL="0" indent="0" algn="just" defTabSz="457200">
              <a:lnSpc>
                <a:spcPct val="100000"/>
              </a:lnSpc>
              <a:buClr>
                <a:srgbClr val="0F6FC6"/>
              </a:buClr>
              <a:buNone/>
              <a:defRPr/>
            </a:pPr>
            <a:r>
              <a:rPr kumimoji="0" lang="hr-HR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     - </a:t>
            </a:r>
            <a:r>
              <a:rPr lang="hr-HR" sz="2000" i="1" dirty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porez na nekretnine - 38.593,06 eura,</a:t>
            </a:r>
          </a:p>
          <a:p>
            <a:pPr algn="just" defTabSz="457200">
              <a:lnSpc>
                <a:spcPct val="100000"/>
              </a:lnSpc>
              <a:buClr>
                <a:srgbClr val="0F6FC6"/>
              </a:buClr>
              <a:defRPr/>
            </a:pPr>
            <a:endParaRPr kumimoji="0" lang="hr-HR" sz="2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defTabSz="457200">
              <a:lnSpc>
                <a:spcPct val="100000"/>
              </a:lnSpc>
              <a:buClr>
                <a:srgbClr val="0F6FC6"/>
              </a:buClr>
              <a:buNone/>
              <a:defRPr/>
            </a:pPr>
            <a:r>
              <a:rPr kumimoji="0" lang="hr-HR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      - porez na cestovna motorna vozila - 1.278.676,28 eura,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None/>
              <a:tabLst/>
              <a:defRPr/>
            </a:pPr>
            <a:r>
              <a:rPr kumimoji="0" lang="hr-HR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     - porez na plovne objekte - 3.817,06 eura,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None/>
              <a:tabLst/>
              <a:defRPr/>
            </a:pPr>
            <a:r>
              <a:rPr kumimoji="0" lang="hr-HR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     - porez na </a:t>
            </a:r>
            <a:r>
              <a:rPr lang="hr-HR" sz="2000" i="1" dirty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dobitke od igara na sreću i ostali porezi od igara na sreću </a:t>
            </a:r>
            <a:r>
              <a:rPr kumimoji="0" lang="hr-HR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- 10.553,89 eura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hr-HR" dirty="0"/>
          </a:p>
        </p:txBody>
      </p:sp>
      <p:sp>
        <p:nvSpPr>
          <p:cNvPr id="10" name="TekstniOkvir 9">
            <a:extLst>
              <a:ext uri="{FF2B5EF4-FFF2-40B4-BE49-F238E27FC236}">
                <a16:creationId xmlns:a16="http://schemas.microsoft.com/office/drawing/2014/main" id="{D627E023-0FED-6897-C992-351B84623DEE}"/>
              </a:ext>
            </a:extLst>
          </p:cNvPr>
          <p:cNvSpPr txBox="1"/>
          <p:nvPr/>
        </p:nvSpPr>
        <p:spPr>
          <a:xfrm>
            <a:off x="1798041" y="2189527"/>
            <a:ext cx="4191698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 defTabSz="457200">
              <a:lnSpc>
                <a:spcPct val="100000"/>
              </a:lnSpc>
              <a:buClr>
                <a:srgbClr val="0F6FC6"/>
              </a:buClr>
              <a:defRPr/>
            </a:pPr>
            <a:r>
              <a:rPr lang="hr-HR" b="1" dirty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porez na imovinu - 137.026,51 eura</a:t>
            </a:r>
            <a:endParaRPr lang="hr-HR" b="1" i="1" dirty="0">
              <a:solidFill>
                <a:prstClr val="black">
                  <a:lumMod val="75000"/>
                  <a:lumOff val="25000"/>
                </a:prstClr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kstniOkvir 11">
            <a:extLst>
              <a:ext uri="{FF2B5EF4-FFF2-40B4-BE49-F238E27FC236}">
                <a16:creationId xmlns:a16="http://schemas.microsoft.com/office/drawing/2014/main" id="{EE0D329D-A01A-D370-A914-DD3D86776C0F}"/>
              </a:ext>
            </a:extLst>
          </p:cNvPr>
          <p:cNvSpPr txBox="1"/>
          <p:nvPr/>
        </p:nvSpPr>
        <p:spPr>
          <a:xfrm>
            <a:off x="1798041" y="3535349"/>
            <a:ext cx="4191698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 defTabSz="457200">
              <a:lnSpc>
                <a:spcPct val="100000"/>
              </a:lnSpc>
              <a:buClr>
                <a:srgbClr val="0F6FC6"/>
              </a:buClr>
              <a:defRPr/>
            </a:pPr>
            <a:r>
              <a:rPr lang="hr-HR" b="1" dirty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porez na robu i usluge - 1.293.047,23 eura</a:t>
            </a:r>
          </a:p>
        </p:txBody>
      </p:sp>
    </p:spTree>
    <p:extLst>
      <p:ext uri="{BB962C8B-B14F-4D97-AF65-F5344CB8AC3E}">
        <p14:creationId xmlns:p14="http://schemas.microsoft.com/office/powerpoint/2010/main" val="39350633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353551" cy="1325563"/>
          </a:xfrm>
        </p:spPr>
        <p:txBody>
          <a:bodyPr>
            <a:no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USPOREDNI PRIKAZ OSTVARENIH POREZNIH PRIHODA U PRVOM POLUGODIŠTU 2025. I 2026.</a:t>
            </a:r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 GODINI</a:t>
            </a:r>
            <a:br>
              <a:rPr lang="hr-HR" sz="320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</a:br>
            <a:r>
              <a:rPr lang="hr-HR" sz="200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- bez dodatnog udjela za decentralizirane funkcije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graphicFrame>
        <p:nvGraphicFramePr>
          <p:cNvPr id="6" name="Rezervirano mjesto sadržaja 5">
            <a:extLst>
              <a:ext uri="{FF2B5EF4-FFF2-40B4-BE49-F238E27FC236}">
                <a16:creationId xmlns:a16="http://schemas.microsoft.com/office/drawing/2014/main" id="{F396C409-B87C-4B57-B070-75AA8E8AD6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0060578"/>
              </p:ext>
            </p:extLst>
          </p:nvPr>
        </p:nvGraphicFramePr>
        <p:xfrm>
          <a:off x="1761689" y="1825625"/>
          <a:ext cx="9104107" cy="40466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37939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574" y="365126"/>
            <a:ext cx="9810226" cy="868056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PRIHODI OD POMOĆI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0981135-74CB-329C-4E58-597A98EA5D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2472" y="1082180"/>
            <a:ext cx="9127047" cy="423308"/>
          </a:xfrm>
        </p:spPr>
        <p:txBody>
          <a:bodyPr/>
          <a:lstStyle/>
          <a:p>
            <a:r>
              <a:rPr lang="hr-HR" sz="2000" b="1" i="1" dirty="0">
                <a:effectLst/>
                <a:ea typeface="Times New Roman" panose="02020603050405020304" pitchFamily="18" charset="0"/>
              </a:rPr>
              <a:t>Pomoći iz proračuna</a:t>
            </a:r>
            <a:r>
              <a:rPr lang="hr-HR" sz="2000" dirty="0">
                <a:effectLst/>
                <a:ea typeface="Times New Roman" panose="02020603050405020304" pitchFamily="18" charset="0"/>
              </a:rPr>
              <a:t> ostvarene su u svoti od 82.925.991,11  eura, a odnose se na:</a:t>
            </a:r>
          </a:p>
          <a:p>
            <a:pPr marL="0" indent="0">
              <a:buNone/>
            </a:pPr>
            <a:endParaRPr lang="hr-HR" dirty="0"/>
          </a:p>
        </p:txBody>
      </p:sp>
      <p:graphicFrame>
        <p:nvGraphicFramePr>
          <p:cNvPr id="4" name="Tablica 3">
            <a:extLst>
              <a:ext uri="{FF2B5EF4-FFF2-40B4-BE49-F238E27FC236}">
                <a16:creationId xmlns:a16="http://schemas.microsoft.com/office/drawing/2014/main" id="{3BB9DFB1-94F1-667B-A0ED-0E6784CAE4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3447784"/>
              </p:ext>
            </p:extLst>
          </p:nvPr>
        </p:nvGraphicFramePr>
        <p:xfrm>
          <a:off x="1929468" y="1627464"/>
          <a:ext cx="8279933" cy="35217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3807">
                  <a:extLst>
                    <a:ext uri="{9D8B030D-6E8A-4147-A177-3AD203B41FA5}">
                      <a16:colId xmlns:a16="http://schemas.microsoft.com/office/drawing/2014/main" val="547503048"/>
                    </a:ext>
                  </a:extLst>
                </a:gridCol>
                <a:gridCol w="5677851">
                  <a:extLst>
                    <a:ext uri="{9D8B030D-6E8A-4147-A177-3AD203B41FA5}">
                      <a16:colId xmlns:a16="http://schemas.microsoft.com/office/drawing/2014/main" val="2900956441"/>
                    </a:ext>
                  </a:extLst>
                </a:gridCol>
                <a:gridCol w="1715859">
                  <a:extLst>
                    <a:ext uri="{9D8B030D-6E8A-4147-A177-3AD203B41FA5}">
                      <a16:colId xmlns:a16="http://schemas.microsoft.com/office/drawing/2014/main" val="2915016690"/>
                    </a:ext>
                  </a:extLst>
                </a:gridCol>
                <a:gridCol w="612416">
                  <a:extLst>
                    <a:ext uri="{9D8B030D-6E8A-4147-A177-3AD203B41FA5}">
                      <a16:colId xmlns:a16="http://schemas.microsoft.com/office/drawing/2014/main" val="3241611904"/>
                    </a:ext>
                  </a:extLst>
                </a:gridCol>
              </a:tblGrid>
              <a:tr h="2852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 dirty="0">
                          <a:effectLst/>
                        </a:rPr>
                        <a:t>-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tekuće i kapitalne pomoći proračunskih korisnika - evidencijski prihodi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70.965.714,22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eura,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476959491"/>
                  </a:ext>
                </a:extLst>
              </a:tr>
              <a:tr h="2080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 dirty="0">
                          <a:effectLst/>
                        </a:rPr>
                        <a:t>-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pomoći iz državnog proračuna - decentralizirane funkcije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4.080.531,94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eura,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2195350476"/>
                  </a:ext>
                </a:extLst>
              </a:tr>
              <a:tr h="2080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-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tekuće pomoći iz državnog proračuna - za prijevoz učenika srednjih škola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1.595.639,07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eura,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456089333"/>
                  </a:ext>
                </a:extLst>
              </a:tr>
              <a:tr h="2080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-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 dirty="0">
                          <a:effectLst/>
                        </a:rPr>
                        <a:t>pomoći iz državnog proračuna - za preuzete djelatnike državne uprave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1.592.673,50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eura,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3860916977"/>
                  </a:ext>
                </a:extLst>
              </a:tr>
              <a:tr h="2080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-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pomoći fiskalnog izravnanja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1.239.412,56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eura,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776678053"/>
                  </a:ext>
                </a:extLst>
              </a:tr>
              <a:tr h="2080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-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 dirty="0">
                          <a:effectLst/>
                        </a:rPr>
                        <a:t>EU projekti - Učimo zajedno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809.527,70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eura,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4141088782"/>
                  </a:ext>
                </a:extLst>
              </a:tr>
              <a:tr h="2080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-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Europski fond za regionalni razvoj - PROJEKT ELEVATE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13.094,13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eura,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794862326"/>
                  </a:ext>
                </a:extLst>
              </a:tr>
              <a:tr h="2080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-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 dirty="0">
                          <a:effectLst/>
                        </a:rPr>
                        <a:t>pomoći iz državnog proračuna - za pokope hrvatskih branitelja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200.514,70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eura,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873936772"/>
                  </a:ext>
                </a:extLst>
              </a:tr>
              <a:tr h="2080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-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financiranje projekta Zaželi-pomoć u kući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305.507,51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eura,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762741911"/>
                  </a:ext>
                </a:extLst>
              </a:tr>
              <a:tr h="2080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-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 dirty="0">
                          <a:effectLst/>
                        </a:rPr>
                        <a:t>pomoći iz državnog proračuna - za kreditne linije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dirty="0">
                          <a:effectLst/>
                        </a:rPr>
                        <a:t>201.131,33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eura,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2502388166"/>
                  </a:ext>
                </a:extLst>
              </a:tr>
              <a:tr h="2080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-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jednosmjenski rad i cjelodnevne škole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1.506.971,97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eura,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3536262036"/>
                  </a:ext>
                </a:extLst>
              </a:tr>
              <a:tr h="2080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-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 dirty="0">
                          <a:effectLst/>
                        </a:rPr>
                        <a:t>shema - voće, povrće i mlijeko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74.567,75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eura,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4016999745"/>
                  </a:ext>
                </a:extLst>
              </a:tr>
              <a:tr h="2378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-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 dirty="0">
                          <a:effectLst/>
                        </a:rPr>
                        <a:t>pomoći iz državnog proračuna  - ŠPORTSKI TERENI OŠ DORE PEJAČEVIĆ, NAŠICE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270.000,00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eura,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386306219"/>
                  </a:ext>
                </a:extLst>
              </a:tr>
              <a:tr h="2080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-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 dirty="0">
                          <a:effectLst/>
                        </a:rPr>
                        <a:t>projekt prekogranične suradnje </a:t>
                      </a:r>
                      <a:r>
                        <a:rPr lang="hr-HR" sz="1100" dirty="0" err="1">
                          <a:effectLst/>
                        </a:rPr>
                        <a:t>Pannonian</a:t>
                      </a:r>
                      <a:r>
                        <a:rPr lang="hr-HR" sz="1100" dirty="0">
                          <a:effectLst/>
                        </a:rPr>
                        <a:t> </a:t>
                      </a:r>
                      <a:r>
                        <a:rPr lang="hr-HR" sz="1100" dirty="0" err="1">
                          <a:effectLst/>
                        </a:rPr>
                        <a:t>superfood</a:t>
                      </a:r>
                      <a:r>
                        <a:rPr lang="hr-HR" sz="1100" dirty="0">
                          <a:effectLst/>
                        </a:rPr>
                        <a:t> </a:t>
                      </a:r>
                      <a:r>
                        <a:rPr lang="hr-HR" sz="1100" dirty="0" err="1">
                          <a:effectLst/>
                        </a:rPr>
                        <a:t>milkyway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65.828,43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eura,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3145158902"/>
                  </a:ext>
                </a:extLst>
              </a:tr>
              <a:tr h="29361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-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 dirty="0">
                          <a:effectLst/>
                        </a:rPr>
                        <a:t>tekuće pomoći od JLS - kreditna linija za poboljšanje energetske učinkovitosti višestambenih zgrada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3.908,80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eura,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2014759897"/>
                  </a:ext>
                </a:extLst>
              </a:tr>
              <a:tr h="2080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-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pomoći iz državnog proračuna - za higijenske potrepštine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dirty="0">
                          <a:effectLst/>
                        </a:rPr>
                        <a:t>967,50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dirty="0">
                          <a:effectLst/>
                        </a:rPr>
                        <a:t>eura.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4480541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47195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RASHODI I IZDACI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FFA8F15-422E-E2FF-0230-0077A0AB7F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510018"/>
            <a:ext cx="8953500" cy="4405007"/>
          </a:xfrm>
        </p:spPr>
        <p:txBody>
          <a:bodyPr/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 razdoblju od 1. siječnja do 30. lipnja 2026. godine rashodi i izdaci izvršeni su u iznosu od 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137.016.678,09 eura što je 35,99% godišnjeg plana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Od ukupno izvršenih rashoda na rashode: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hr-HR" sz="20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Ž</a:t>
            </a:r>
            <a:r>
              <a:rPr kumimoji="0" lang="hr-H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upanijskog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proračuna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odnosi se 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35.286.703,86 eura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(25,75%) </a:t>
            </a:r>
          </a:p>
          <a:p>
            <a:pPr marL="342900" lvl="0" indent="-342900" defTabSz="457200">
              <a:lnSpc>
                <a:spcPct val="100000"/>
              </a:lnSpc>
              <a:buClr>
                <a:srgbClr val="0F6FC6"/>
              </a:buClr>
              <a:buFont typeface="Wingdings" panose="05000000000000000000" pitchFamily="2" charset="2"/>
              <a:buChar char="q"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proračunske korisnika koji su  evidencijski uključeni u proračun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odnosi se </a:t>
            </a:r>
            <a:b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101.729.974,23 </a:t>
            </a:r>
            <a:r>
              <a:rPr lang="hr-HR" sz="20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eura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(74,25%). </a:t>
            </a:r>
            <a:endParaRPr kumimoji="0" lang="hr-HR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hr-HR" dirty="0"/>
          </a:p>
        </p:txBody>
      </p:sp>
      <p:graphicFrame>
        <p:nvGraphicFramePr>
          <p:cNvPr id="4" name="Grafikon 3">
            <a:extLst>
              <a:ext uri="{FF2B5EF4-FFF2-40B4-BE49-F238E27FC236}">
                <a16:creationId xmlns:a16="http://schemas.microsoft.com/office/drawing/2014/main" id="{5AA281E9-263E-0609-D1FC-5AE7EFCE59A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1858181"/>
              </p:ext>
            </p:extLst>
          </p:nvPr>
        </p:nvGraphicFramePr>
        <p:xfrm>
          <a:off x="2885813" y="3858936"/>
          <a:ext cx="4841847" cy="1954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038379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IZVRŠENJE PRORAČUNA PO UPRAVNIM TIJELIMA U RAZDOBLJU 1.1. - 30.6.2026. 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6" name="Rezervirano mjesto sadržaja 5">
            <a:extLst>
              <a:ext uri="{FF2B5EF4-FFF2-40B4-BE49-F238E27FC236}">
                <a16:creationId xmlns:a16="http://schemas.microsoft.com/office/drawing/2014/main" id="{A312EC43-3270-6B99-7F35-42C3B30F5E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8578998"/>
              </p:ext>
            </p:extLst>
          </p:nvPr>
        </p:nvGraphicFramePr>
        <p:xfrm>
          <a:off x="1711352" y="1599124"/>
          <a:ext cx="8755609" cy="41608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81085">
                  <a:extLst>
                    <a:ext uri="{9D8B030D-6E8A-4147-A177-3AD203B41FA5}">
                      <a16:colId xmlns:a16="http://schemas.microsoft.com/office/drawing/2014/main" val="3232478183"/>
                    </a:ext>
                  </a:extLst>
                </a:gridCol>
                <a:gridCol w="3505675">
                  <a:extLst>
                    <a:ext uri="{9D8B030D-6E8A-4147-A177-3AD203B41FA5}">
                      <a16:colId xmlns:a16="http://schemas.microsoft.com/office/drawing/2014/main" val="3460640999"/>
                    </a:ext>
                  </a:extLst>
                </a:gridCol>
                <a:gridCol w="1505459">
                  <a:extLst>
                    <a:ext uri="{9D8B030D-6E8A-4147-A177-3AD203B41FA5}">
                      <a16:colId xmlns:a16="http://schemas.microsoft.com/office/drawing/2014/main" val="628331225"/>
                    </a:ext>
                  </a:extLst>
                </a:gridCol>
                <a:gridCol w="1505459">
                  <a:extLst>
                    <a:ext uri="{9D8B030D-6E8A-4147-A177-3AD203B41FA5}">
                      <a16:colId xmlns:a16="http://schemas.microsoft.com/office/drawing/2014/main" val="2656362600"/>
                    </a:ext>
                  </a:extLst>
                </a:gridCol>
                <a:gridCol w="957931">
                  <a:extLst>
                    <a:ext uri="{9D8B030D-6E8A-4147-A177-3AD203B41FA5}">
                      <a16:colId xmlns:a16="http://schemas.microsoft.com/office/drawing/2014/main" val="2130593192"/>
                    </a:ext>
                  </a:extLst>
                </a:gridCol>
              </a:tblGrid>
              <a:tr h="29292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Organizacijska klasifikacija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>
                          <a:effectLst/>
                        </a:rPr>
                        <a:t>Upravno tijelo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>
                          <a:effectLst/>
                        </a:rPr>
                        <a:t>Plan 2026.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 dirty="0">
                          <a:effectLst/>
                        </a:rPr>
                        <a:t>Izvršenje                         1.-6.2026.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>
                          <a:effectLst/>
                        </a:rPr>
                        <a:t>% izvršenja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extLst>
                  <a:ext uri="{0D108BD9-81ED-4DB2-BD59-A6C34878D82A}">
                    <a16:rowId xmlns:a16="http://schemas.microsoft.com/office/drawing/2014/main" val="2915268408"/>
                  </a:ext>
                </a:extLst>
              </a:tr>
              <a:tr h="1464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RAZDJEL    001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>
                          <a:effectLst/>
                        </a:rPr>
                        <a:t>TAJNIŠTVO ŽUPANIJE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1.516.288,00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450.068,96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29,68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extLst>
                  <a:ext uri="{0D108BD9-81ED-4DB2-BD59-A6C34878D82A}">
                    <a16:rowId xmlns:a16="http://schemas.microsoft.com/office/drawing/2014/main" val="2104626304"/>
                  </a:ext>
                </a:extLst>
              </a:tr>
              <a:tr h="26979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>
                          <a:effectLst/>
                        </a:rPr>
                        <a:t>RAZDJEL    002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UPRAVNI ODJEL ZA ZAJEDNIČKE POSLOVE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20.546.544,00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8.562.412,87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41,67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extLst>
                  <a:ext uri="{0D108BD9-81ED-4DB2-BD59-A6C34878D82A}">
                    <a16:rowId xmlns:a16="http://schemas.microsoft.com/office/drawing/2014/main" val="1387768283"/>
                  </a:ext>
                </a:extLst>
              </a:tr>
              <a:tr h="26979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RAZDJEL    003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UPRAVNI ODJEL ZA OPĆU UPRAVU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10.000,00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67,19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0,67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extLst>
                  <a:ext uri="{0D108BD9-81ED-4DB2-BD59-A6C34878D82A}">
                    <a16:rowId xmlns:a16="http://schemas.microsoft.com/office/drawing/2014/main" val="2784165882"/>
                  </a:ext>
                </a:extLst>
              </a:tr>
              <a:tr h="24418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>
                          <a:effectLst/>
                        </a:rPr>
                        <a:t>RAZDJEL    004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UPRAVNI ODJEL ZA GOSPODARSTVO I TURIZAM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6.504.100,00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1.417.834,25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21,80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extLst>
                  <a:ext uri="{0D108BD9-81ED-4DB2-BD59-A6C34878D82A}">
                    <a16:rowId xmlns:a16="http://schemas.microsoft.com/office/drawing/2014/main" val="531820753"/>
                  </a:ext>
                </a:extLst>
              </a:tr>
              <a:tr h="3607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>
                          <a:effectLst/>
                        </a:rPr>
                        <a:t>RAZDJEL    005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UPRAVNI ODJEL ZA INVESTICIJE, INFRASTRUKTURU I RAZVOJNE PROJEKTE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60.425.190,82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4.309.187,77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7,13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extLst>
                  <a:ext uri="{0D108BD9-81ED-4DB2-BD59-A6C34878D82A}">
                    <a16:rowId xmlns:a16="http://schemas.microsoft.com/office/drawing/2014/main" val="1422412043"/>
                  </a:ext>
                </a:extLst>
              </a:tr>
              <a:tr h="25167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>
                          <a:effectLst/>
                        </a:rPr>
                        <a:t>RAZDJEL    006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UPRAVNI ODJEL ZA JAVNE FINANCIJE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3.684.263,25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1.177.259,91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31,95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extLst>
                  <a:ext uri="{0D108BD9-81ED-4DB2-BD59-A6C34878D82A}">
                    <a16:rowId xmlns:a16="http://schemas.microsoft.com/office/drawing/2014/main" val="2020388908"/>
                  </a:ext>
                </a:extLst>
              </a:tr>
              <a:tr h="3187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>
                          <a:effectLst/>
                        </a:rPr>
                        <a:t>RAZDJEL    007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UPRAVNI ODJEL ZA POLJOPRIVREDU I RURALNI RAZVOJ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12.720.315,21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273.757,80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2,15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extLst>
                  <a:ext uri="{0D108BD9-81ED-4DB2-BD59-A6C34878D82A}">
                    <a16:rowId xmlns:a16="http://schemas.microsoft.com/office/drawing/2014/main" val="2913344868"/>
                  </a:ext>
                </a:extLst>
              </a:tr>
              <a:tr h="38589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>
                          <a:effectLst/>
                        </a:rPr>
                        <a:t>RAZDJEL    008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UPRAVNI ODJEL ZA PROSTORNO UREĐENJE, GRADITELJSTVO I IMOVINSKO-PRAVNE POSLOVE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4.408.713,88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227.657,30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5,16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extLst>
                  <a:ext uri="{0D108BD9-81ED-4DB2-BD59-A6C34878D82A}">
                    <a16:rowId xmlns:a16="http://schemas.microsoft.com/office/drawing/2014/main" val="1674668383"/>
                  </a:ext>
                </a:extLst>
              </a:tr>
              <a:tr h="30200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>
                          <a:effectLst/>
                        </a:rPr>
                        <a:t>RAZDJEL    009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UPRAVNI ODJEL ZA OBRAZOVANJE, KULTURU I SPORT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177.929.761,38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84.008.529,66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47,21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extLst>
                  <a:ext uri="{0D108BD9-81ED-4DB2-BD59-A6C34878D82A}">
                    <a16:rowId xmlns:a16="http://schemas.microsoft.com/office/drawing/2014/main" val="3691218430"/>
                  </a:ext>
                </a:extLst>
              </a:tr>
              <a:tr h="38589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>
                          <a:effectLst/>
                        </a:rPr>
                        <a:t>RAZDJEL    010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UPRAVNI ODJEL ZA ZDRAVSTVO, SOCIJALNU SKRB I HRVATSKE BRANITELJE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88.209.406,38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34.776.145,82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39,42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extLst>
                  <a:ext uri="{0D108BD9-81ED-4DB2-BD59-A6C34878D82A}">
                    <a16:rowId xmlns:a16="http://schemas.microsoft.com/office/drawing/2014/main" val="2368529854"/>
                  </a:ext>
                </a:extLst>
              </a:tr>
              <a:tr h="26979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>
                          <a:effectLst/>
                        </a:rPr>
                        <a:t>RAZDJEL    011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>
                          <a:effectLst/>
                        </a:rPr>
                        <a:t>UPRAVNI ODJEL ZA ZAŠTITU OKOLIŠA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1.666.289,08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693.008,61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41,59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extLst>
                  <a:ext uri="{0D108BD9-81ED-4DB2-BD59-A6C34878D82A}">
                    <a16:rowId xmlns:a16="http://schemas.microsoft.com/office/drawing/2014/main" val="2354900073"/>
                  </a:ext>
                </a:extLst>
              </a:tr>
              <a:tr h="29292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>
                          <a:effectLst/>
                        </a:rPr>
                        <a:t>RAZDJEL    012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>
                          <a:effectLst/>
                        </a:rPr>
                        <a:t>UPRAVNI ODJEL ZA STAMBENU POLITIKU, OBITELJ I MLADE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3.118.581,00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1.120.747,95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35,94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extLst>
                  <a:ext uri="{0D108BD9-81ED-4DB2-BD59-A6C34878D82A}">
                    <a16:rowId xmlns:a16="http://schemas.microsoft.com/office/drawing/2014/main" val="3576645415"/>
                  </a:ext>
                </a:extLst>
              </a:tr>
              <a:tr h="13489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>
                          <a:effectLst/>
                        </a:rPr>
                        <a:t> 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>
                          <a:effectLst/>
                        </a:rPr>
                        <a:t>UKUPNO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380.739.453,00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137.016.678,09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35,99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376" marR="16376" marT="0" marB="0" anchor="ctr"/>
                </a:tc>
                <a:extLst>
                  <a:ext uri="{0D108BD9-81ED-4DB2-BD59-A6C34878D82A}">
                    <a16:rowId xmlns:a16="http://schemas.microsoft.com/office/drawing/2014/main" val="7868299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64236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IZVRŠENJE PRORAČUNA PO OSNOVNIM SKUPINAMA RASHODA I IZDATAKA 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6" name="Rezervirano mjesto sadržaja 5">
            <a:extLst>
              <a:ext uri="{FF2B5EF4-FFF2-40B4-BE49-F238E27FC236}">
                <a16:creationId xmlns:a16="http://schemas.microsoft.com/office/drawing/2014/main" id="{C573D227-D00E-A99F-C8D5-9DB5716822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5507532"/>
              </p:ext>
            </p:extLst>
          </p:nvPr>
        </p:nvGraphicFramePr>
        <p:xfrm>
          <a:off x="1795246" y="1690688"/>
          <a:ext cx="8409071" cy="36692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2319">
                  <a:extLst>
                    <a:ext uri="{9D8B030D-6E8A-4147-A177-3AD203B41FA5}">
                      <a16:colId xmlns:a16="http://schemas.microsoft.com/office/drawing/2014/main" val="3368378189"/>
                    </a:ext>
                  </a:extLst>
                </a:gridCol>
                <a:gridCol w="4337087">
                  <a:extLst>
                    <a:ext uri="{9D8B030D-6E8A-4147-A177-3AD203B41FA5}">
                      <a16:colId xmlns:a16="http://schemas.microsoft.com/office/drawing/2014/main" val="1494324972"/>
                    </a:ext>
                  </a:extLst>
                </a:gridCol>
                <a:gridCol w="1406147">
                  <a:extLst>
                    <a:ext uri="{9D8B030D-6E8A-4147-A177-3AD203B41FA5}">
                      <a16:colId xmlns:a16="http://schemas.microsoft.com/office/drawing/2014/main" val="2946050960"/>
                    </a:ext>
                  </a:extLst>
                </a:gridCol>
                <a:gridCol w="1484008">
                  <a:extLst>
                    <a:ext uri="{9D8B030D-6E8A-4147-A177-3AD203B41FA5}">
                      <a16:colId xmlns:a16="http://schemas.microsoft.com/office/drawing/2014/main" val="2708834843"/>
                    </a:ext>
                  </a:extLst>
                </a:gridCol>
                <a:gridCol w="919510">
                  <a:extLst>
                    <a:ext uri="{9D8B030D-6E8A-4147-A177-3AD203B41FA5}">
                      <a16:colId xmlns:a16="http://schemas.microsoft.com/office/drawing/2014/main" val="2231515873"/>
                    </a:ext>
                  </a:extLst>
                </a:gridCol>
              </a:tblGrid>
              <a:tr h="4627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 dirty="0">
                          <a:effectLst/>
                        </a:rPr>
                        <a:t> 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 dirty="0">
                          <a:effectLst/>
                        </a:rPr>
                        <a:t>Rashodi / izdaci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>
                          <a:effectLst/>
                        </a:rPr>
                        <a:t>Plan 2026.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 dirty="0">
                          <a:effectLst/>
                        </a:rPr>
                        <a:t>Izvršenje                       1.-6.2026.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>
                          <a:effectLst/>
                        </a:rPr>
                        <a:t>% izvršenja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572436189"/>
                  </a:ext>
                </a:extLst>
              </a:tr>
              <a:tr h="2313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-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Rashodi za zaposlene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210.837.914,39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100.056.550,08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47,46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498283922"/>
                  </a:ext>
                </a:extLst>
              </a:tr>
              <a:tr h="2313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-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Materijalni rashodi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59.017.860,75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24.413.144,61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41,37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84305421"/>
                  </a:ext>
                </a:extLst>
              </a:tr>
              <a:tr h="2313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-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>
                          <a:effectLst/>
                        </a:rPr>
                        <a:t>Financijski rashodi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649.167,00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116.785,80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17,99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4021127604"/>
                  </a:ext>
                </a:extLst>
              </a:tr>
              <a:tr h="2313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-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>
                          <a:effectLst/>
                        </a:rPr>
                        <a:t>Subvencije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6.642.402,00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1.306.001,91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19,66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2931393682"/>
                  </a:ext>
                </a:extLst>
              </a:tr>
              <a:tr h="2313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-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Pomoći dane u inozemstvo i unutar općeg proračuna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3.161.245,05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529.824,34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16,76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38747032"/>
                  </a:ext>
                </a:extLst>
              </a:tr>
              <a:tr h="38937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-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Naknade građanima i kućanstvima na temelju osiguranja i druge naknade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3.224.862,52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1.376.090,62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42,67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409419306"/>
                  </a:ext>
                </a:extLst>
              </a:tr>
              <a:tr h="27192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-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Rashodi za donacije, kazne, naknade šteta i kapitalne pomoći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6.017.000,91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2.492.122,98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41,42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4187188858"/>
                  </a:ext>
                </a:extLst>
              </a:tr>
              <a:tr h="2313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-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Rashodi za nabavu </a:t>
                      </a:r>
                      <a:r>
                        <a:rPr lang="hr-HR" sz="1200" dirty="0" err="1">
                          <a:effectLst/>
                        </a:rPr>
                        <a:t>neproizvedene</a:t>
                      </a:r>
                      <a:r>
                        <a:rPr lang="hr-HR" sz="1200" dirty="0">
                          <a:effectLst/>
                        </a:rPr>
                        <a:t> dugotrajne imovine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175.119,50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9.294,45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5,31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2194902193"/>
                  </a:ext>
                </a:extLst>
              </a:tr>
              <a:tr h="2313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-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Rashodi za nabavu proizvedene dugotrajne imovine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52.559.429,25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1.638.597,81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3,12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2841325088"/>
                  </a:ext>
                </a:extLst>
              </a:tr>
              <a:tr h="2313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-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>
                          <a:effectLst/>
                        </a:rPr>
                        <a:t>Rashodi za dodatna ulaganja na nefinancijskoj imovini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35.628.314,63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4.073.204,29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11,43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2155977816"/>
                  </a:ext>
                </a:extLst>
              </a:tr>
              <a:tr h="2313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-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Izdaci za dane zajmove i </a:t>
                      </a:r>
                      <a:r>
                        <a:rPr lang="hr-HR" sz="1200" dirty="0" err="1">
                          <a:effectLst/>
                        </a:rPr>
                        <a:t>jamčevne</a:t>
                      </a:r>
                      <a:r>
                        <a:rPr lang="hr-HR" sz="1200" dirty="0">
                          <a:effectLst/>
                        </a:rPr>
                        <a:t> </a:t>
                      </a:r>
                      <a:r>
                        <a:rPr lang="hr-HR" sz="1200" dirty="0" err="1">
                          <a:effectLst/>
                        </a:rPr>
                        <a:t>pologe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339.000,00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195.492,00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57,67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571802718"/>
                  </a:ext>
                </a:extLst>
              </a:tr>
              <a:tr h="2313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-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>
                          <a:effectLst/>
                        </a:rPr>
                        <a:t>Izdaci za otplatu glavnice primljenih kredita i zajmova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2.487.137,00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809.569,20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32,55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650045128"/>
                  </a:ext>
                </a:extLst>
              </a:tr>
              <a:tr h="2313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>
                          <a:effectLst/>
                        </a:rPr>
                        <a:t>UKUPNO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380.739.453,00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137.016.678,09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35,99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26297904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91871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94129"/>
            <a:ext cx="9734550" cy="1036347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STRUKTURA IZVRŠENIH RASHODA I IZDATAKA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Rezervirano mjesto sadržaja 4">
            <a:extLst>
              <a:ext uri="{FF2B5EF4-FFF2-40B4-BE49-F238E27FC236}">
                <a16:creationId xmlns:a16="http://schemas.microsoft.com/office/drawing/2014/main" id="{EEB0B28C-8162-39DD-E8C5-E1A2207B85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453298"/>
              </p:ext>
            </p:extLst>
          </p:nvPr>
        </p:nvGraphicFramePr>
        <p:xfrm>
          <a:off x="1711354" y="1430476"/>
          <a:ext cx="8900894" cy="39970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512785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PREGLED IZVRŠENJA NAJZNAČAJNIJIH SKUPINA RASHODA 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2B95415-21F4-CBF5-1248-11BAFE8897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451448"/>
            <a:ext cx="9734550" cy="3955103"/>
          </a:xfrm>
        </p:spPr>
        <p:txBody>
          <a:bodyPr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RASHODI ZA ZAPOSLENE 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izvršeni su u iznosu od 100.056.550,08 </a:t>
            </a: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eura (47,46% godišnjeg plana) kako slijedi: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None/>
              <a:tabLst/>
              <a:defRPr/>
            </a:pPr>
            <a:endParaRPr lang="hr-HR" sz="1800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  <a:ea typeface="Times New Roman" panose="02020603050405020304" pitchFamily="18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endParaRPr lang="hr-HR" sz="1800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  <a:ea typeface="Times New Roman" panose="02020603050405020304" pitchFamily="18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endParaRPr lang="hr-HR" sz="1800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  <a:ea typeface="Times New Roman" panose="02020603050405020304" pitchFamily="18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MATERIJALNI RASHODI 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izvršeni su u iznosu od 24.413.144,61 eura (41,37% godišnjeg plana) kako slijedi:</a:t>
            </a: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endParaRPr lang="hr-HR" sz="1800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  <a:ea typeface="Times New Roman" panose="02020603050405020304" pitchFamily="18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endParaRPr lang="hr-HR" sz="1800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  <a:ea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Times New Roman" panose="02020603050405020304" pitchFamily="18" charset="0"/>
              <a:cs typeface="+mn-cs"/>
            </a:endParaRPr>
          </a:p>
          <a:p>
            <a:pPr marL="0" indent="0">
              <a:buNone/>
            </a:pPr>
            <a:endParaRPr lang="hr-HR" dirty="0"/>
          </a:p>
        </p:txBody>
      </p:sp>
      <p:graphicFrame>
        <p:nvGraphicFramePr>
          <p:cNvPr id="6" name="Tablica 5">
            <a:extLst>
              <a:ext uri="{FF2B5EF4-FFF2-40B4-BE49-F238E27FC236}">
                <a16:creationId xmlns:a16="http://schemas.microsoft.com/office/drawing/2014/main" id="{08AFD8A7-89B9-12C7-4E38-7E2F37AB0C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9078983"/>
              </p:ext>
            </p:extLst>
          </p:nvPr>
        </p:nvGraphicFramePr>
        <p:xfrm>
          <a:off x="1619246" y="1961767"/>
          <a:ext cx="9291107" cy="12618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1052">
                  <a:extLst>
                    <a:ext uri="{9D8B030D-6E8A-4147-A177-3AD203B41FA5}">
                      <a16:colId xmlns:a16="http://schemas.microsoft.com/office/drawing/2014/main" val="4148557899"/>
                    </a:ext>
                  </a:extLst>
                </a:gridCol>
                <a:gridCol w="6246338">
                  <a:extLst>
                    <a:ext uri="{9D8B030D-6E8A-4147-A177-3AD203B41FA5}">
                      <a16:colId xmlns:a16="http://schemas.microsoft.com/office/drawing/2014/main" val="3934568261"/>
                    </a:ext>
                  </a:extLst>
                </a:gridCol>
                <a:gridCol w="1737086">
                  <a:extLst>
                    <a:ext uri="{9D8B030D-6E8A-4147-A177-3AD203B41FA5}">
                      <a16:colId xmlns:a16="http://schemas.microsoft.com/office/drawing/2014/main" val="2472526450"/>
                    </a:ext>
                  </a:extLst>
                </a:gridCol>
                <a:gridCol w="1016631">
                  <a:extLst>
                    <a:ext uri="{9D8B030D-6E8A-4147-A177-3AD203B41FA5}">
                      <a16:colId xmlns:a16="http://schemas.microsoft.com/office/drawing/2014/main" val="2744974556"/>
                    </a:ext>
                  </a:extLst>
                </a:gridCol>
              </a:tblGrid>
              <a:tr h="32003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upravna tijela Osječko-baranjske županije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6.700.890,44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6,70%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3516359447"/>
                  </a:ext>
                </a:extLst>
              </a:tr>
              <a:tr h="28400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projekti koje provodi Županija i rashodi proračunskih korisnika koji se financiraju iz Županijskog proračuna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3.353.371, 10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3,35%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2907654321"/>
                  </a:ext>
                </a:extLst>
              </a:tr>
              <a:tr h="27180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decentralizirane funkcije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1.193.281,11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1,19%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3164194035"/>
                  </a:ext>
                </a:extLst>
              </a:tr>
              <a:tr h="30422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evidencijski rashodi proračunskih korisnika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88.809.007,54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88,76%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582104223"/>
                  </a:ext>
                </a:extLst>
              </a:tr>
            </a:tbl>
          </a:graphicData>
        </a:graphic>
      </p:graphicFrame>
      <p:graphicFrame>
        <p:nvGraphicFramePr>
          <p:cNvPr id="8" name="Tablica 7">
            <a:extLst>
              <a:ext uri="{FF2B5EF4-FFF2-40B4-BE49-F238E27FC236}">
                <a16:creationId xmlns:a16="http://schemas.microsoft.com/office/drawing/2014/main" id="{27ED7D68-E57F-04DC-7E1D-1A1A74EA60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9807333"/>
              </p:ext>
            </p:extLst>
          </p:nvPr>
        </p:nvGraphicFramePr>
        <p:xfrm>
          <a:off x="1619246" y="4230572"/>
          <a:ext cx="9291107" cy="12821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1052">
                  <a:extLst>
                    <a:ext uri="{9D8B030D-6E8A-4147-A177-3AD203B41FA5}">
                      <a16:colId xmlns:a16="http://schemas.microsoft.com/office/drawing/2014/main" val="48876162"/>
                    </a:ext>
                  </a:extLst>
                </a:gridCol>
                <a:gridCol w="6246338">
                  <a:extLst>
                    <a:ext uri="{9D8B030D-6E8A-4147-A177-3AD203B41FA5}">
                      <a16:colId xmlns:a16="http://schemas.microsoft.com/office/drawing/2014/main" val="3098392"/>
                    </a:ext>
                  </a:extLst>
                </a:gridCol>
                <a:gridCol w="1737086">
                  <a:extLst>
                    <a:ext uri="{9D8B030D-6E8A-4147-A177-3AD203B41FA5}">
                      <a16:colId xmlns:a16="http://schemas.microsoft.com/office/drawing/2014/main" val="2740832672"/>
                    </a:ext>
                  </a:extLst>
                </a:gridCol>
                <a:gridCol w="1016631">
                  <a:extLst>
                    <a:ext uri="{9D8B030D-6E8A-4147-A177-3AD203B41FA5}">
                      <a16:colId xmlns:a16="http://schemas.microsoft.com/office/drawing/2014/main" val="3475817315"/>
                    </a:ext>
                  </a:extLst>
                </a:gridCol>
              </a:tblGrid>
              <a:tr h="34142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upravna tijela Osječko-baranjske županije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1.913.306,60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7,84%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3160166356"/>
                  </a:ext>
                </a:extLst>
              </a:tr>
              <a:tr h="31640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projekti koje provodi Županija i rashodi proračunskih korisnika koji se financiraju iz Županijskog proračuna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4.107.960,08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16,83%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3560986352"/>
                  </a:ext>
                </a:extLst>
              </a:tr>
              <a:tr h="26341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decentralizirane funkcije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6.506.658, 14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26,65%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970091022"/>
                  </a:ext>
                </a:extLst>
              </a:tr>
              <a:tr h="3115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evidencijski rashodi proračunskih korisnika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11.885.219,79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48,68%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640745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25329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PREGLED IZVRŠENJA NAJZNAČAJNIJIH SKUPINA RASHODA 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3585826-7B6B-8D7D-06E1-95D6A608F7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8074" y="1502852"/>
            <a:ext cx="9588616" cy="4128957"/>
          </a:xfrm>
        </p:spPr>
        <p:txBody>
          <a:bodyPr/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Izvršenje RASHODA ZA NABAVU NEFINANCIJSKE  IMOVINE 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(kapitalnih rashoda i ulaganja) u prvih šest mjeseci 2026. godine slabijeg je intenziteta te iznosi ukupno </a:t>
            </a:r>
            <a:r>
              <a:rPr lang="hr-HR" sz="18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5</a:t>
            </a: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.721.096,55 eura (6,47% od godišnjeg plana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). </a:t>
            </a:r>
            <a:r>
              <a:rPr lang="hr-HR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Razlog slabijeg izvršenja je kompleksnost investicijskih ciklusa i provođenje postupaka javne nabave, stoga se realizacija ove vrsta rashoda očekuje u drugom dijelu godine.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Od ukupno izvršenog iznosa kapitalnih ulaganja, evidencijski rashodi proračunskih korisnika iznose 922.123,07 eura, a </a:t>
            </a: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rashodi Županijskog proračuna 4.798.973,48 eura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od kojih su najznačajniji: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None/>
              <a:tabLst/>
              <a:defRPr/>
            </a:pPr>
            <a:endParaRPr lang="hr-HR" dirty="0"/>
          </a:p>
        </p:txBody>
      </p:sp>
      <p:graphicFrame>
        <p:nvGraphicFramePr>
          <p:cNvPr id="4" name="Tablica 3">
            <a:extLst>
              <a:ext uri="{FF2B5EF4-FFF2-40B4-BE49-F238E27FC236}">
                <a16:creationId xmlns:a16="http://schemas.microsoft.com/office/drawing/2014/main" id="{51BDFE62-23B0-1003-8928-082B23EA56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2860010"/>
              </p:ext>
            </p:extLst>
          </p:nvPr>
        </p:nvGraphicFramePr>
        <p:xfrm>
          <a:off x="1885164" y="3693165"/>
          <a:ext cx="9112803" cy="1531582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284180">
                  <a:extLst>
                    <a:ext uri="{9D8B030D-6E8A-4147-A177-3AD203B41FA5}">
                      <a16:colId xmlns:a16="http://schemas.microsoft.com/office/drawing/2014/main" val="2487813443"/>
                    </a:ext>
                  </a:extLst>
                </a:gridCol>
                <a:gridCol w="6688746">
                  <a:extLst>
                    <a:ext uri="{9D8B030D-6E8A-4147-A177-3AD203B41FA5}">
                      <a16:colId xmlns:a16="http://schemas.microsoft.com/office/drawing/2014/main" val="3392889986"/>
                    </a:ext>
                  </a:extLst>
                </a:gridCol>
                <a:gridCol w="1567503">
                  <a:extLst>
                    <a:ext uri="{9D8B030D-6E8A-4147-A177-3AD203B41FA5}">
                      <a16:colId xmlns:a16="http://schemas.microsoft.com/office/drawing/2014/main" val="3865339334"/>
                    </a:ext>
                  </a:extLst>
                </a:gridCol>
                <a:gridCol w="572374">
                  <a:extLst>
                    <a:ext uri="{9D8B030D-6E8A-4147-A177-3AD203B41FA5}">
                      <a16:colId xmlns:a16="http://schemas.microsoft.com/office/drawing/2014/main" val="369362785"/>
                    </a:ext>
                  </a:extLst>
                </a:gridCol>
              </a:tblGrid>
              <a:tr h="2694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 dirty="0">
                          <a:effectLst/>
                        </a:rPr>
                        <a:t>-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Izgradnja, rekonstrukcija i opremanje osnovnih škola za potrebe </a:t>
                      </a:r>
                      <a:r>
                        <a:rPr lang="hr-HR" sz="1200" dirty="0" err="1">
                          <a:effectLst/>
                        </a:rPr>
                        <a:t>jednosmjenskog</a:t>
                      </a:r>
                      <a:r>
                        <a:rPr lang="hr-HR" sz="1200" dirty="0">
                          <a:effectLst/>
                        </a:rPr>
                        <a:t> rada i cjelodnevne škole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3.619.815,89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eura,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905589014"/>
                  </a:ext>
                </a:extLst>
              </a:tr>
              <a:tr h="22409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 dirty="0">
                          <a:effectLst/>
                        </a:rPr>
                        <a:t>-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Ulaganja u ustanove - decentralizacija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515.359,13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eura,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4180430554"/>
                  </a:ext>
                </a:extLst>
              </a:tr>
              <a:tr h="22409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 dirty="0">
                          <a:effectLst/>
                        </a:rPr>
                        <a:t>-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Rekonstrukcija (preuređenje) prostora DZSNO Đakovo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179.999,08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eura,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3283589195"/>
                  </a:ext>
                </a:extLst>
              </a:tr>
              <a:tr h="22409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 dirty="0">
                          <a:effectLst/>
                        </a:rPr>
                        <a:t>-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Kapitalna ulaganja u poslovne prostore i opremu Županije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161.055,24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eura,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2573601889"/>
                  </a:ext>
                </a:extLst>
              </a:tr>
              <a:tr h="22409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 dirty="0">
                          <a:effectLst/>
                        </a:rPr>
                        <a:t>-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Energetska obnova zgrade Muzeja likovnih umjetnosti u Osijeku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120.173,47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eura,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921724317"/>
                  </a:ext>
                </a:extLst>
              </a:tr>
              <a:tr h="24352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 dirty="0">
                          <a:effectLst/>
                        </a:rPr>
                        <a:t>-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Izgradnja, rekonstrukcija, opremanje, plansko i hitno održavanje objekata u području zdravstva i socijalne skrbi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80.967,45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eura.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4663256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93087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FINANCIRANJE DECENTRALIZIRANIH FUNKCIJA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762AF33-53A6-2381-508A-FC5AA72F63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467680"/>
            <a:ext cx="9227715" cy="4312728"/>
          </a:xfrm>
        </p:spPr>
        <p:txBody>
          <a:bodyPr/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Iz Županijskog proračuna financiraju se tekući rashodi i kapitalna ulaganja u osnovnim i srednjim školama, tekući rashodi i tekuće i investicijsko održavanje domova za starije i nemoćne osobe, te investicijsko održavanje i kapitalna ulaganja zdravstvenih ustanova u vlasništvu Županije. Rashodi za navedene funkcije podmiruju se prema minimalnim standardima koje Vlada Republike Hrvatske određuje svojom Odlukom.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Pregled planiranih godišnjih rashoda i izdataka s izvršenjem po pojedinim funkcijama:</a:t>
            </a:r>
          </a:p>
          <a:p>
            <a:pPr marL="0" indent="0">
              <a:buNone/>
            </a:pPr>
            <a:endParaRPr lang="hr-HR" dirty="0"/>
          </a:p>
        </p:txBody>
      </p:sp>
      <p:graphicFrame>
        <p:nvGraphicFramePr>
          <p:cNvPr id="5" name="Tablica 4">
            <a:extLst>
              <a:ext uri="{FF2B5EF4-FFF2-40B4-BE49-F238E27FC236}">
                <a16:creationId xmlns:a16="http://schemas.microsoft.com/office/drawing/2014/main" id="{1B6B4287-37C8-0357-4B02-3986C6BB60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5301025"/>
              </p:ext>
            </p:extLst>
          </p:nvPr>
        </p:nvGraphicFramePr>
        <p:xfrm>
          <a:off x="2097248" y="3531765"/>
          <a:ext cx="8573548" cy="145139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153832">
                  <a:extLst>
                    <a:ext uri="{9D8B030D-6E8A-4147-A177-3AD203B41FA5}">
                      <a16:colId xmlns:a16="http://schemas.microsoft.com/office/drawing/2014/main" val="4151610998"/>
                    </a:ext>
                  </a:extLst>
                </a:gridCol>
                <a:gridCol w="1877268">
                  <a:extLst>
                    <a:ext uri="{9D8B030D-6E8A-4147-A177-3AD203B41FA5}">
                      <a16:colId xmlns:a16="http://schemas.microsoft.com/office/drawing/2014/main" val="2568777318"/>
                    </a:ext>
                  </a:extLst>
                </a:gridCol>
                <a:gridCol w="1603814">
                  <a:extLst>
                    <a:ext uri="{9D8B030D-6E8A-4147-A177-3AD203B41FA5}">
                      <a16:colId xmlns:a16="http://schemas.microsoft.com/office/drawing/2014/main" val="1164096332"/>
                    </a:ext>
                  </a:extLst>
                </a:gridCol>
                <a:gridCol w="938634">
                  <a:extLst>
                    <a:ext uri="{9D8B030D-6E8A-4147-A177-3AD203B41FA5}">
                      <a16:colId xmlns:a16="http://schemas.microsoft.com/office/drawing/2014/main" val="1242649252"/>
                    </a:ext>
                  </a:extLst>
                </a:gridCol>
              </a:tblGrid>
              <a:tr h="41396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 dirty="0">
                          <a:effectLst/>
                        </a:rPr>
                        <a:t>DECENTRALIZIRANA FUNKCIJA 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 dirty="0">
                          <a:effectLst/>
                        </a:rPr>
                        <a:t>Plan za 2026. godinu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 dirty="0">
                          <a:effectLst/>
                        </a:rPr>
                        <a:t>Izvršenje 1.-30.6.2026.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>
                          <a:effectLst/>
                        </a:rPr>
                        <a:t>% izvršenja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2273757926"/>
                  </a:ext>
                </a:extLst>
              </a:tr>
              <a:tr h="20748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osnovno školstvo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7.354.435,67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3.446.008,93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46, 86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2866095636"/>
                  </a:ext>
                </a:extLst>
              </a:tr>
              <a:tr h="20748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>
                          <a:effectLst/>
                        </a:rPr>
                        <a:t>srednje školstvo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5.383.449,13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2.441.109,96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45,34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854881236"/>
                  </a:ext>
                </a:extLst>
              </a:tr>
              <a:tr h="20748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domovi za starije i nemoćne osobe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2.921.527,00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1.421.640,23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48,66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3669396759"/>
                  </a:ext>
                </a:extLst>
              </a:tr>
              <a:tr h="20748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zdravstvo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2.925.976,29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988.378,54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33,78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3802150519"/>
                  </a:ext>
                </a:extLst>
              </a:tr>
              <a:tr h="207486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hr-HR" sz="1200" b="1" dirty="0">
                          <a:solidFill>
                            <a:schemeClr val="tx1"/>
                          </a:solidFill>
                          <a:effectLst/>
                        </a:rPr>
                        <a:t>UKUPNO</a:t>
                      </a:r>
                      <a:endParaRPr lang="hr-H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b="1" dirty="0">
                          <a:solidFill>
                            <a:schemeClr val="tx1"/>
                          </a:solidFill>
                          <a:effectLst/>
                        </a:rPr>
                        <a:t>18.585.388,09</a:t>
                      </a:r>
                      <a:endParaRPr lang="hr-H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b="1" dirty="0">
                          <a:solidFill>
                            <a:schemeClr val="tx1"/>
                          </a:solidFill>
                          <a:effectLst/>
                        </a:rPr>
                        <a:t>8.297.137,66</a:t>
                      </a:r>
                      <a:endParaRPr lang="hr-H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b="1" dirty="0">
                          <a:solidFill>
                            <a:schemeClr val="tx1"/>
                          </a:solidFill>
                          <a:effectLst/>
                        </a:rPr>
                        <a:t>44,64</a:t>
                      </a:r>
                      <a:endParaRPr lang="hr-H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39234287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75068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4CF851-D16C-F37A-B21A-273B489E5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zervirano mjesto sadržaja 10">
            <a:extLst>
              <a:ext uri="{FF2B5EF4-FFF2-40B4-BE49-F238E27FC236}">
                <a16:creationId xmlns:a16="http://schemas.microsoft.com/office/drawing/2014/main" id="{B4C4BA8D-10B7-43A9-0908-1B887B24097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522750" y="4024242"/>
            <a:ext cx="9748008" cy="1482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 defTabSz="457200">
              <a:spcBef>
                <a:spcPts val="1000"/>
              </a:spcBef>
              <a:buClr>
                <a:srgbClr val="0F6FC6"/>
              </a:buClr>
              <a:buFont typeface="Wingdings 3" charset="2"/>
              <a:buChar char=""/>
              <a:defRPr/>
            </a:pPr>
            <a:r>
              <a:rPr lang="pl-PL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 izvještajnom razdoblju ostvaren je  </a:t>
            </a:r>
            <a:r>
              <a:rPr lang="pl-PL" sz="20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ukupni konsolidirani višak od 18.113.789,69 eura. </a:t>
            </a:r>
            <a:r>
              <a:rPr lang="pl-PL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 navedenog iznosa 16.858.060,92 eura se odnosi na višak Županije, a iznos od 1.255.728,77 eura na višak proračunskih korisnika Županije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None/>
              <a:tabLst/>
              <a:defRPr/>
            </a:pPr>
            <a:endParaRPr lang="hr-HR" dirty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8379CE-C0D0-D0B9-30BF-FB5BEA787D5B}"/>
              </a:ext>
            </a:extLst>
          </p:cNvPr>
          <p:cNvSpPr txBox="1">
            <a:spLocks/>
          </p:cNvSpPr>
          <p:nvPr/>
        </p:nvSpPr>
        <p:spPr>
          <a:xfrm>
            <a:off x="1736521" y="486561"/>
            <a:ext cx="9597006" cy="989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POLUGODIŠNJI IZVJEŠTAJ O IZVRŠENJU PRORAČUNA</a:t>
            </a:r>
            <a:br>
              <a:rPr lang="hr-HR" sz="320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</a:br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ZA 2026. GODINU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Rectangle: Rounded Corners 6">
            <a:extLst>
              <a:ext uri="{FF2B5EF4-FFF2-40B4-BE49-F238E27FC236}">
                <a16:creationId xmlns:a16="http://schemas.microsoft.com/office/drawing/2014/main" id="{655E31B4-1B52-870B-7054-E25B97331C98}"/>
              </a:ext>
            </a:extLst>
          </p:cNvPr>
          <p:cNvSpPr/>
          <p:nvPr/>
        </p:nvSpPr>
        <p:spPr>
          <a:xfrm>
            <a:off x="1585520" y="1736521"/>
            <a:ext cx="9685237" cy="169247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4" name="TextBox 21">
            <a:extLst>
              <a:ext uri="{FF2B5EF4-FFF2-40B4-BE49-F238E27FC236}">
                <a16:creationId xmlns:a16="http://schemas.microsoft.com/office/drawing/2014/main" id="{09421893-7092-4FC2-85EE-FAEBAC2535B7}"/>
              </a:ext>
            </a:extLst>
          </p:cNvPr>
          <p:cNvSpPr txBox="1"/>
          <p:nvPr/>
        </p:nvSpPr>
        <p:spPr>
          <a:xfrm>
            <a:off x="1872379" y="2040681"/>
            <a:ext cx="23053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">
              <a:spcBef>
                <a:spcPts val="600"/>
              </a:spcBef>
              <a:spcAft>
                <a:spcPts val="1200"/>
              </a:spcAft>
              <a:buNone/>
            </a:pPr>
            <a:r>
              <a:rPr lang="hr-HR" sz="2000" b="1" dirty="0">
                <a:solidFill>
                  <a:srgbClr val="0070C0"/>
                </a:solidFill>
                <a:latin typeface="Arial" panose="020B0604020202020204" pitchFamily="34" charset="0"/>
              </a:rPr>
              <a:t>137.395.483,34 </a:t>
            </a:r>
          </a:p>
        </p:txBody>
      </p:sp>
      <p:cxnSp>
        <p:nvCxnSpPr>
          <p:cNvPr id="6" name="Straight Connector 7">
            <a:extLst>
              <a:ext uri="{FF2B5EF4-FFF2-40B4-BE49-F238E27FC236}">
                <a16:creationId xmlns:a16="http://schemas.microsoft.com/office/drawing/2014/main" id="{B841AAE8-96D4-5BEF-CEFB-926C43E47DF7}"/>
              </a:ext>
            </a:extLst>
          </p:cNvPr>
          <p:cNvCxnSpPr>
            <a:cxnSpLocks/>
          </p:cNvCxnSpPr>
          <p:nvPr/>
        </p:nvCxnSpPr>
        <p:spPr>
          <a:xfrm>
            <a:off x="3931153" y="2040681"/>
            <a:ext cx="0" cy="11324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21">
            <a:extLst>
              <a:ext uri="{FF2B5EF4-FFF2-40B4-BE49-F238E27FC236}">
                <a16:creationId xmlns:a16="http://schemas.microsoft.com/office/drawing/2014/main" id="{BDD781BD-424E-79BD-E8A0-4ACF891E5BAB}"/>
              </a:ext>
            </a:extLst>
          </p:cNvPr>
          <p:cNvSpPr txBox="1"/>
          <p:nvPr/>
        </p:nvSpPr>
        <p:spPr>
          <a:xfrm>
            <a:off x="1804790" y="2496384"/>
            <a:ext cx="19319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>
              <a:spcBef>
                <a:spcPts val="600"/>
              </a:spcBef>
              <a:spcAft>
                <a:spcPts val="1200"/>
              </a:spcAft>
              <a:buNone/>
            </a:pPr>
            <a:r>
              <a:rPr lang="hr-HR" sz="1400" b="1" dirty="0">
                <a:solidFill>
                  <a:srgbClr val="0070C0"/>
                </a:solidFill>
              </a:rPr>
              <a:t>Ukupno ostvareni prihodi i primici </a:t>
            </a:r>
          </a:p>
        </p:txBody>
      </p:sp>
      <p:sp>
        <p:nvSpPr>
          <p:cNvPr id="16" name="TextBox 21">
            <a:extLst>
              <a:ext uri="{FF2B5EF4-FFF2-40B4-BE49-F238E27FC236}">
                <a16:creationId xmlns:a16="http://schemas.microsoft.com/office/drawing/2014/main" id="{AFCEEC71-5B12-941D-C862-B8E1A5C583CA}"/>
              </a:ext>
            </a:extLst>
          </p:cNvPr>
          <p:cNvSpPr txBox="1"/>
          <p:nvPr/>
        </p:nvSpPr>
        <p:spPr>
          <a:xfrm>
            <a:off x="4152738" y="2069711"/>
            <a:ext cx="23053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">
              <a:spcBef>
                <a:spcPts val="600"/>
              </a:spcBef>
              <a:spcAft>
                <a:spcPts val="1200"/>
              </a:spcAft>
              <a:buNone/>
            </a:pPr>
            <a:r>
              <a:rPr lang="hr-HR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137.016.678,09</a:t>
            </a:r>
            <a:r>
              <a:rPr lang="hr-HR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7" name="TextBox 21">
            <a:extLst>
              <a:ext uri="{FF2B5EF4-FFF2-40B4-BE49-F238E27FC236}">
                <a16:creationId xmlns:a16="http://schemas.microsoft.com/office/drawing/2014/main" id="{5953F5BC-DBCE-246A-867B-F17B48F3E022}"/>
              </a:ext>
            </a:extLst>
          </p:cNvPr>
          <p:cNvSpPr txBox="1"/>
          <p:nvPr/>
        </p:nvSpPr>
        <p:spPr>
          <a:xfrm>
            <a:off x="4091418" y="2487405"/>
            <a:ext cx="19319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>
              <a:spcBef>
                <a:spcPts val="600"/>
              </a:spcBef>
              <a:spcAft>
                <a:spcPts val="1200"/>
              </a:spcAft>
              <a:buNone/>
            </a:pPr>
            <a:r>
              <a:rPr lang="hr-HR" sz="1400" b="1" dirty="0">
                <a:solidFill>
                  <a:schemeClr val="bg1">
                    <a:lumMod val="50000"/>
                  </a:schemeClr>
                </a:solidFill>
              </a:rPr>
              <a:t>Ukupno izvršeni rashodi i izdaci</a:t>
            </a:r>
          </a:p>
        </p:txBody>
      </p:sp>
      <p:sp>
        <p:nvSpPr>
          <p:cNvPr id="18" name="TextBox 21">
            <a:extLst>
              <a:ext uri="{FF2B5EF4-FFF2-40B4-BE49-F238E27FC236}">
                <a16:creationId xmlns:a16="http://schemas.microsoft.com/office/drawing/2014/main" id="{242B375D-1D47-C994-CBE0-8C9B2F5D2D42}"/>
              </a:ext>
            </a:extLst>
          </p:cNvPr>
          <p:cNvSpPr txBox="1"/>
          <p:nvPr/>
        </p:nvSpPr>
        <p:spPr>
          <a:xfrm>
            <a:off x="6535024" y="2040681"/>
            <a:ext cx="23053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">
              <a:spcBef>
                <a:spcPts val="600"/>
              </a:spcBef>
              <a:spcAft>
                <a:spcPts val="1200"/>
              </a:spcAft>
              <a:buNone/>
            </a:pPr>
            <a:r>
              <a:rPr lang="hr-HR" sz="2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17.734.984,44</a:t>
            </a:r>
            <a:r>
              <a:rPr lang="hr-HR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9" name="TextBox 21">
            <a:extLst>
              <a:ext uri="{FF2B5EF4-FFF2-40B4-BE49-F238E27FC236}">
                <a16:creationId xmlns:a16="http://schemas.microsoft.com/office/drawing/2014/main" id="{24ADE2FB-B7F5-03CD-2806-9079CE21A00D}"/>
              </a:ext>
            </a:extLst>
          </p:cNvPr>
          <p:cNvSpPr txBox="1"/>
          <p:nvPr/>
        </p:nvSpPr>
        <p:spPr>
          <a:xfrm>
            <a:off x="9166953" y="2040681"/>
            <a:ext cx="23053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">
              <a:spcBef>
                <a:spcPts val="600"/>
              </a:spcBef>
              <a:spcAft>
                <a:spcPts val="1200"/>
              </a:spcAft>
              <a:buNone/>
            </a:pPr>
            <a:r>
              <a:rPr lang="hr-HR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18.113.789,69</a:t>
            </a:r>
            <a:r>
              <a:rPr lang="hr-HR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20" name="TextBox 21">
            <a:extLst>
              <a:ext uri="{FF2B5EF4-FFF2-40B4-BE49-F238E27FC236}">
                <a16:creationId xmlns:a16="http://schemas.microsoft.com/office/drawing/2014/main" id="{AEC86CF0-B265-651D-14C1-BA6B683A513D}"/>
              </a:ext>
            </a:extLst>
          </p:cNvPr>
          <p:cNvSpPr txBox="1"/>
          <p:nvPr/>
        </p:nvSpPr>
        <p:spPr>
          <a:xfrm>
            <a:off x="6396754" y="2487405"/>
            <a:ext cx="19319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>
              <a:spcBef>
                <a:spcPts val="600"/>
              </a:spcBef>
              <a:spcAft>
                <a:spcPts val="1200"/>
              </a:spcAft>
              <a:buNone/>
            </a:pPr>
            <a:r>
              <a:rPr lang="hr-HR" sz="1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Preneseni višak iz prethodnih</a:t>
            </a:r>
            <a:r>
              <a:rPr lang="hr-HR" sz="14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hr-HR" sz="1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godina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A582084B-3BA0-D575-F578-A05EE9AC92D4}"/>
              </a:ext>
            </a:extLst>
          </p:cNvPr>
          <p:cNvSpPr txBox="1"/>
          <p:nvPr/>
        </p:nvSpPr>
        <p:spPr>
          <a:xfrm>
            <a:off x="9023906" y="2496384"/>
            <a:ext cx="19319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>
              <a:spcBef>
                <a:spcPts val="600"/>
              </a:spcBef>
              <a:spcAft>
                <a:spcPts val="1200"/>
              </a:spcAft>
              <a:buNone/>
            </a:pPr>
            <a:r>
              <a:rPr lang="hr-HR" sz="1400" b="1" dirty="0">
                <a:solidFill>
                  <a:schemeClr val="accent1">
                    <a:lumMod val="75000"/>
                  </a:schemeClr>
                </a:solidFill>
              </a:rPr>
              <a:t>Ukupni konsolidirani  višak proračuna</a:t>
            </a:r>
          </a:p>
        </p:txBody>
      </p:sp>
      <p:cxnSp>
        <p:nvCxnSpPr>
          <p:cNvPr id="22" name="Straight Connector 7">
            <a:extLst>
              <a:ext uri="{FF2B5EF4-FFF2-40B4-BE49-F238E27FC236}">
                <a16:creationId xmlns:a16="http://schemas.microsoft.com/office/drawing/2014/main" id="{FB6621EE-96B4-20D5-3D27-B449402D40AB}"/>
              </a:ext>
            </a:extLst>
          </p:cNvPr>
          <p:cNvCxnSpPr>
            <a:cxnSpLocks/>
          </p:cNvCxnSpPr>
          <p:nvPr/>
        </p:nvCxnSpPr>
        <p:spPr>
          <a:xfrm>
            <a:off x="6309669" y="2040681"/>
            <a:ext cx="0" cy="11324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7">
            <a:extLst>
              <a:ext uri="{FF2B5EF4-FFF2-40B4-BE49-F238E27FC236}">
                <a16:creationId xmlns:a16="http://schemas.microsoft.com/office/drawing/2014/main" id="{3008F354-F14D-C08D-D9ED-C272CE48FDE2}"/>
              </a:ext>
            </a:extLst>
          </p:cNvPr>
          <p:cNvCxnSpPr>
            <a:cxnSpLocks/>
          </p:cNvCxnSpPr>
          <p:nvPr/>
        </p:nvCxnSpPr>
        <p:spPr>
          <a:xfrm>
            <a:off x="8752263" y="1971432"/>
            <a:ext cx="0" cy="11324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82638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10007892" cy="985503"/>
          </a:xfrm>
        </p:spPr>
        <p:txBody>
          <a:bodyPr>
            <a:noAutofit/>
          </a:bodyPr>
          <a:lstStyle/>
          <a:p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PRIKAZ OSTVARENOG VIŠKA ODNOSNO MANJKA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Rezervirano mjesto sadržaja 4">
            <a:extLst>
              <a:ext uri="{FF2B5EF4-FFF2-40B4-BE49-F238E27FC236}">
                <a16:creationId xmlns:a16="http://schemas.microsoft.com/office/drawing/2014/main" id="{CC74DA08-0452-0144-9FF2-68BA90B65B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913312"/>
              </p:ext>
            </p:extLst>
          </p:nvPr>
        </p:nvGraphicFramePr>
        <p:xfrm>
          <a:off x="1744911" y="1350628"/>
          <a:ext cx="8827839" cy="4337537"/>
        </p:xfrm>
        <a:graphic>
          <a:graphicData uri="http://schemas.openxmlformats.org/drawingml/2006/table">
            <a:tbl>
              <a:tblPr firstRow="1" firstCol="1" lastRow="1" bandRow="1">
                <a:tableStyleId>{5C22544A-7EE6-4342-B048-85BDC9FD1C3A}</a:tableStyleId>
              </a:tblPr>
              <a:tblGrid>
                <a:gridCol w="3037431">
                  <a:extLst>
                    <a:ext uri="{9D8B030D-6E8A-4147-A177-3AD203B41FA5}">
                      <a16:colId xmlns:a16="http://schemas.microsoft.com/office/drawing/2014/main" val="2896085632"/>
                    </a:ext>
                  </a:extLst>
                </a:gridCol>
                <a:gridCol w="1518716">
                  <a:extLst>
                    <a:ext uri="{9D8B030D-6E8A-4147-A177-3AD203B41FA5}">
                      <a16:colId xmlns:a16="http://schemas.microsoft.com/office/drawing/2014/main" val="1702713328"/>
                    </a:ext>
                  </a:extLst>
                </a:gridCol>
                <a:gridCol w="1372591">
                  <a:extLst>
                    <a:ext uri="{9D8B030D-6E8A-4147-A177-3AD203B41FA5}">
                      <a16:colId xmlns:a16="http://schemas.microsoft.com/office/drawing/2014/main" val="2926827230"/>
                    </a:ext>
                  </a:extLst>
                </a:gridCol>
                <a:gridCol w="1469033">
                  <a:extLst>
                    <a:ext uri="{9D8B030D-6E8A-4147-A177-3AD203B41FA5}">
                      <a16:colId xmlns:a16="http://schemas.microsoft.com/office/drawing/2014/main" val="2466531097"/>
                    </a:ext>
                  </a:extLst>
                </a:gridCol>
                <a:gridCol w="1430068">
                  <a:extLst>
                    <a:ext uri="{9D8B030D-6E8A-4147-A177-3AD203B41FA5}">
                      <a16:colId xmlns:a16="http://schemas.microsoft.com/office/drawing/2014/main" val="53013252"/>
                    </a:ext>
                  </a:extLst>
                </a:gridCol>
              </a:tblGrid>
              <a:tr h="303074">
                <a:tc gridSpan="5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 dirty="0">
                          <a:effectLst/>
                        </a:rPr>
                        <a:t>OSJEČKO-BARANJSKA ŽUPANIJA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649201"/>
                  </a:ext>
                </a:extLst>
              </a:tr>
              <a:tr h="5602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000" dirty="0">
                          <a:effectLst/>
                        </a:rPr>
                        <a:t> 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 dirty="0">
                          <a:effectLst/>
                        </a:rPr>
                        <a:t>Prihodi tekuće godine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>
                          <a:effectLst/>
                        </a:rPr>
                        <a:t>Rashodi tekuće godine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>
                          <a:effectLst/>
                        </a:rPr>
                        <a:t>Višak/manjak iz prethodne godine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>
                          <a:effectLst/>
                        </a:rPr>
                        <a:t>Rezultat na dan 30.6.2026.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864145382"/>
                  </a:ext>
                </a:extLst>
              </a:tr>
              <a:tr h="18673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000">
                          <a:effectLst/>
                        </a:rPr>
                        <a:t>ŽUPANIJSKI PRORAČUN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35.299.867,46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35.286.703,86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16.844.897,32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16.858.060,92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2154663028"/>
                  </a:ext>
                </a:extLst>
              </a:tr>
              <a:tr h="18673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000">
                          <a:effectLst/>
                        </a:rPr>
                        <a:t> 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 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>
                          <a:effectLst/>
                        </a:rPr>
                        <a:t> 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>
                          <a:effectLst/>
                        </a:rPr>
                        <a:t> 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>
                          <a:effectLst/>
                        </a:rPr>
                        <a:t> 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862500312"/>
                  </a:ext>
                </a:extLst>
              </a:tr>
              <a:tr h="242978">
                <a:tc gridSpan="5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 dirty="0">
                          <a:effectLst/>
                        </a:rPr>
                        <a:t>PRORAČUNSKI KORISNICI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843778"/>
                  </a:ext>
                </a:extLst>
              </a:tr>
              <a:tr h="5602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000">
                          <a:effectLst/>
                        </a:rPr>
                        <a:t> 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 dirty="0">
                          <a:effectLst/>
                        </a:rPr>
                        <a:t>Prihodi tekuće godine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>
                          <a:effectLst/>
                        </a:rPr>
                        <a:t>Rashodi tekuće godine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>
                          <a:effectLst/>
                        </a:rPr>
                        <a:t>Višak/manjak iz prethodne godine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>
                          <a:effectLst/>
                        </a:rPr>
                        <a:t>Rezultat na dan 30.6.2026.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816299767"/>
                  </a:ext>
                </a:extLst>
              </a:tr>
              <a:tr h="18673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000">
                          <a:effectLst/>
                        </a:rPr>
                        <a:t>Osnovno školstvo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42.671.624,95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42.429.279,94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45.923,09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288.268,10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2031448782"/>
                  </a:ext>
                </a:extLst>
              </a:tr>
              <a:tr h="18673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000" dirty="0">
                          <a:effectLst/>
                        </a:rPr>
                        <a:t>Srednje školstvo i učenički domovi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28.302.685,92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28.564.025,87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-14.111,22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-275.451,17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867761561"/>
                  </a:ext>
                </a:extLst>
              </a:tr>
              <a:tr h="18673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000">
                          <a:effectLst/>
                        </a:rPr>
                        <a:t>Zdravstvo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27.455.677,05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27.643.003,56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813.616,20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626.289,69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415268338"/>
                  </a:ext>
                </a:extLst>
              </a:tr>
              <a:tr h="18673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000">
                          <a:effectLst/>
                        </a:rPr>
                        <a:t>Domovi za starije i nemoćne osobe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3.252.832,65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3.045.576,27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230.944,13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438.200,51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2120690875"/>
                  </a:ext>
                </a:extLst>
              </a:tr>
              <a:tr h="18673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000">
                          <a:effectLst/>
                        </a:rPr>
                        <a:t>JU Zavod za prostorno uređenje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0,00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148,98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36.200,00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36.051,02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993525496"/>
                  </a:ext>
                </a:extLst>
              </a:tr>
              <a:tr h="3619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000">
                          <a:effectLst/>
                        </a:rPr>
                        <a:t>JU Agencija za upravljanje zaštićenim prirodnim vrijednostima Osječko-baranjske županije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411,08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12.554,47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-18.469,87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-30.613,26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2240964600"/>
                  </a:ext>
                </a:extLst>
              </a:tr>
              <a:tr h="37347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000">
                          <a:effectLst/>
                        </a:rPr>
                        <a:t>JU Županijska razvojna agencija Osječko-baranjske županije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9.120,00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0,00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143.690,82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152.810,82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3164778849"/>
                  </a:ext>
                </a:extLst>
              </a:tr>
              <a:tr h="18673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000">
                          <a:effectLst/>
                        </a:rPr>
                        <a:t>Muzej likovnih umjetnosti u Osijeku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403.264,23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35.385,14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-347.706,03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20.173,06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2360256472"/>
                  </a:ext>
                </a:extLst>
              </a:tr>
              <a:tr h="18673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000">
                          <a:effectLst/>
                        </a:rPr>
                        <a:t>UKUPNO PRORAČUNSKI KORISNICI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102.095.615,88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101.729.974,23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890.087,12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1.255.728,77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496810960"/>
                  </a:ext>
                </a:extLst>
              </a:tr>
              <a:tr h="25500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000">
                          <a:effectLst/>
                        </a:rPr>
                        <a:t>SVEUKUPNO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137.395.483,34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>
                          <a:effectLst/>
                        </a:rPr>
                        <a:t>137.016.678,09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17.734.984,44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200" dirty="0">
                          <a:effectLst/>
                        </a:rPr>
                        <a:t>18.113.789,69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31668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21612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SAZNAJTE VIŠE…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42218C2-5247-D1B6-7923-4D3CFDB3E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566862"/>
            <a:ext cx="9734550" cy="3724275"/>
          </a:xfrm>
        </p:spPr>
        <p:txBody>
          <a:bodyPr/>
          <a:lstStyle/>
          <a:p>
            <a:pPr lvl="0">
              <a:lnSpc>
                <a:spcPct val="115000"/>
              </a:lnSpc>
              <a:spcAft>
                <a:spcPts val="1000"/>
              </a:spcAft>
              <a:buClr>
                <a:schemeClr val="accent1"/>
              </a:buClr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pl-PL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 web stranici – </a:t>
            </a:r>
            <a:r>
              <a:rPr lang="pl-PL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https://www.obz.hr/index.php/proracun</a:t>
            </a:r>
            <a:endParaRPr lang="pl-PL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Clr>
                <a:schemeClr val="accent1"/>
              </a:buClr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pl-PL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 službenom glasniku Osječko-baranjske županije </a:t>
            </a:r>
            <a:endParaRPr lang="hr-H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Clr>
                <a:schemeClr val="accent1"/>
              </a:buClr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pl-PL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 Upravnom odjelu za javne financije, Županijska 4, 31000 Osijek</a:t>
            </a:r>
            <a:endParaRPr lang="hr-H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hr-H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hr-H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3045297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1395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3271</TotalTime>
  <Words>2483</Words>
  <Application>Microsoft Office PowerPoint</Application>
  <PresentationFormat>Široki zaslon</PresentationFormat>
  <Paragraphs>626</Paragraphs>
  <Slides>30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7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30</vt:i4>
      </vt:variant>
    </vt:vector>
  </HeadingPairs>
  <TitlesOfParts>
    <vt:vector size="38" baseType="lpstr">
      <vt:lpstr>Arial</vt:lpstr>
      <vt:lpstr>Calibri</vt:lpstr>
      <vt:lpstr>Calibri Light</vt:lpstr>
      <vt:lpstr>Century Gothic</vt:lpstr>
      <vt:lpstr>Times New Roman</vt:lpstr>
      <vt:lpstr>Wingdings</vt:lpstr>
      <vt:lpstr>Wingdings 3</vt:lpstr>
      <vt:lpstr>Office Theme</vt:lpstr>
      <vt:lpstr>PowerPoint prezentacija</vt:lpstr>
      <vt:lpstr>PowerPoint prezentacija</vt:lpstr>
      <vt:lpstr>IZVJEŠTAJ O IZVRŠENJU PRORAČUNA </vt:lpstr>
      <vt:lpstr>ZAKONSKA OSNOVA ZA IZRADU IZVJEŠTAJA O IZVRŠENJU PRORAČUNA</vt:lpstr>
      <vt:lpstr>SADRŽAJ POLUGODIŠNJEG IZVJEŠTAJA O IZVRŠENJU PRORAČUNA</vt:lpstr>
      <vt:lpstr>PRORAČUN OSJEČKO-BARANJSKE ŽUPANIJE ZA 2026. </vt:lpstr>
      <vt:lpstr>PRORAČUN OSJEČKO-BARANJSKE ŽUPANIJE</vt:lpstr>
      <vt:lpstr>POLUGODIŠNJI IZVJEŠTAJ O IZVRŠENJU PRORAČUNA  ZA 2026. GODINU </vt:lpstr>
      <vt:lpstr>PowerPoint prezentacija</vt:lpstr>
      <vt:lpstr>OSTVARENI PRIHODI I PRIMICI</vt:lpstr>
      <vt:lpstr>STRUKTURA OSTVARENIH PRIHODA I PRIMITAKA KONSOLIDIRANOG PRORAČUNA</vt:lpstr>
      <vt:lpstr>STRUKTURA OSTVARENIH PRIHODA/PRIMITAKA I NJIHOV UDIO U UKUPNIM PRIHODIMA</vt:lpstr>
      <vt:lpstr>PRIHODI S NAJVEĆIM UDJELOM U OSTVARENJU</vt:lpstr>
      <vt:lpstr>PRIHODI OD POREZA </vt:lpstr>
      <vt:lpstr>PRIHODI OD POREZA - porez na dohodak </vt:lpstr>
      <vt:lpstr>DECENTRALIZIRANE FUNKCIJE U PRORAČUNU OBŽ</vt:lpstr>
      <vt:lpstr>PRIHODI OD POREZA - ostali porezi</vt:lpstr>
      <vt:lpstr>USPOREDNI PRIKAZ OSTVARENIH POREZNIH PRIHODA U PRVOM POLUGODIŠTU 2025. I 2026. GODINI - bez dodatnog udjela za decentralizirane funkcije</vt:lpstr>
      <vt:lpstr>PRIHODI OD POMOĆI</vt:lpstr>
      <vt:lpstr>RASHODI I IZDACI</vt:lpstr>
      <vt:lpstr>IZVRŠENJE PRORAČUNA PO UPRAVNIM TIJELIMA U RAZDOBLJU 1.1. - 30.6.2026. </vt:lpstr>
      <vt:lpstr>IZVRŠENJE PRORAČUNA PO OSNOVNIM SKUPINAMA RASHODA I IZDATAKA </vt:lpstr>
      <vt:lpstr>STRUKTURA IZVRŠENIH RASHODA I IZDATAKA</vt:lpstr>
      <vt:lpstr>PREGLED IZVRŠENJA NAJZNAČAJNIJIH SKUPINA RASHODA </vt:lpstr>
      <vt:lpstr>PREGLED IZVRŠENJA NAJZNAČAJNIJIH SKUPINA RASHODA </vt:lpstr>
      <vt:lpstr>FINANCIRANJE DECENTRALIZIRANIH FUNKCIJA</vt:lpstr>
      <vt:lpstr>PowerPoint prezentacija</vt:lpstr>
      <vt:lpstr>PRIKAZ OSTVARENOG VIŠKA ODNOSNO MANJKA</vt:lpstr>
      <vt:lpstr>SAZNAJTE VIŠE…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misokovac007@outlook.com</dc:creator>
  <cp:lastModifiedBy>Martina Bubalo</cp:lastModifiedBy>
  <cp:revision>86</cp:revision>
  <dcterms:created xsi:type="dcterms:W3CDTF">2023-02-02T14:04:02Z</dcterms:created>
  <dcterms:modified xsi:type="dcterms:W3CDTF">2026-10-20T11:25:12Z</dcterms:modified>
</cp:coreProperties>
</file>